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2" r:id="rId2"/>
    <p:sldId id="346" r:id="rId3"/>
    <p:sldId id="347" r:id="rId4"/>
    <p:sldId id="338" r:id="rId5"/>
    <p:sldId id="341" r:id="rId6"/>
    <p:sldId id="348" r:id="rId7"/>
    <p:sldId id="349" r:id="rId8"/>
    <p:sldId id="350" r:id="rId9"/>
    <p:sldId id="258" r:id="rId10"/>
    <p:sldId id="264" r:id="rId11"/>
    <p:sldId id="351" r:id="rId12"/>
    <p:sldId id="352" r:id="rId13"/>
    <p:sldId id="353" r:id="rId14"/>
    <p:sldId id="354" r:id="rId15"/>
    <p:sldId id="299" r:id="rId16"/>
    <p:sldId id="355" r:id="rId17"/>
    <p:sldId id="356" r:id="rId18"/>
    <p:sldId id="358" r:id="rId19"/>
    <p:sldId id="359" r:id="rId20"/>
    <p:sldId id="360" r:id="rId21"/>
    <p:sldId id="361" r:id="rId22"/>
    <p:sldId id="362" r:id="rId23"/>
    <p:sldId id="363" r:id="rId24"/>
    <p:sldId id="364" r:id="rId25"/>
    <p:sldId id="365" r:id="rId26"/>
    <p:sldId id="366" r:id="rId27"/>
    <p:sldId id="369" r:id="rId28"/>
    <p:sldId id="36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85" autoAdjust="0"/>
    <p:restoredTop sz="94660"/>
  </p:normalViewPr>
  <p:slideViewPr>
    <p:cSldViewPr snapToGrid="0">
      <p:cViewPr>
        <p:scale>
          <a:sx n="135" d="100"/>
          <a:sy n="135" d="100"/>
        </p:scale>
        <p:origin x="896" y="4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mailto:info@townsteel.com" TargetMode="External"/><Relationship Id="rId2" Type="http://schemas.openxmlformats.org/officeDocument/2006/relationships/hyperlink" Target="https://townsteel.com/"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E0CAA-C75C-980D-3A9B-2F8D1A2F13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4FDAC3-18A0-D17C-BED9-58880EF510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0075801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EC60AF-84FE-DB34-460F-4D50BD46E922}"/>
              </a:ext>
            </a:extLst>
          </p:cNvPr>
          <p:cNvSpPr>
            <a:spLocks noGrp="1" noRot="1" noMove="1" noResize="1" noEditPoints="1" noAdjustHandles="1" noChangeArrowheads="1" noChangeShapeType="1"/>
          </p:cNvSpPr>
          <p:nvPr/>
        </p:nvSpPr>
        <p:spPr>
          <a:xfrm>
            <a:off x="0" y="0"/>
            <a:ext cx="12192000" cy="169068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DBBBC6-36B4-BD30-2B0A-AB94BB1CCC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3E757A-BA72-BF65-F173-5B5AAF643D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188C12-467E-E803-EF7D-B7EF789BFD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782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BBC6-36B4-BD30-2B0A-AB94BB1CCC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3E757A-BA72-BF65-F173-5B5AAF643D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188C12-467E-E803-EF7D-B7EF789BFD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6218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A24DE8-FCC1-647C-F5DE-246E9EC3C1E4}"/>
              </a:ext>
            </a:extLst>
          </p:cNvPr>
          <p:cNvSpPr>
            <a:spLocks noGrp="1" noRot="1" noMove="1" noResize="1" noEditPoints="1" noAdjustHandles="1" noChangeArrowheads="1" noChangeShapeType="1"/>
          </p:cNvSpPr>
          <p:nvPr/>
        </p:nvSpPr>
        <p:spPr>
          <a:xfrm>
            <a:off x="0" y="0"/>
            <a:ext cx="12192000" cy="168116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2DAF5A-4D8F-4C97-CC1B-D521DA847B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6DBE33-9474-C4A1-8960-FE1BADDA81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DDF83A-A918-6EC9-DD15-40CC3BF682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AC00BB-31CC-88A7-DB8D-D75312577E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5D7E7B-6703-6EED-3F40-E191DEBE0C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5775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DAF5A-4D8F-4C97-CC1B-D521DA847B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6DBE33-9474-C4A1-8960-FE1BADDA81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DDF83A-A918-6EC9-DD15-40CC3BF682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AC00BB-31CC-88A7-DB8D-D75312577E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5D7E7B-6703-6EED-3F40-E191DEBE0C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3526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84D7EC-F638-436F-4888-43B5A7A12828}"/>
              </a:ext>
            </a:extLst>
          </p:cNvPr>
          <p:cNvSpPr>
            <a:spLocks noGrp="1" noRot="1" noMove="1" noResize="1" noEditPoints="1" noAdjustHandles="1" noChangeArrowheads="1" noChangeShapeType="1"/>
          </p:cNvSpPr>
          <p:nvPr/>
        </p:nvSpPr>
        <p:spPr>
          <a:xfrm>
            <a:off x="0" y="0"/>
            <a:ext cx="12192000" cy="169068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E60C7E-B5BC-673A-4583-F428E81C9FC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5960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60C7E-B5BC-673A-4583-F428E81C9FC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24864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0770860"/>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26614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E68D4-91C1-5826-2A19-194C6F6660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7C13A3-D5AF-445A-ABC4-8FDB5C577C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B1B01E-3DCA-F729-6987-6060469BC5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064993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EDAA7-7FC5-13F0-3469-472AFE824A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F5031F-7F4B-2834-2AE8-D3A5811642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EA78824-B923-4DDB-5C61-48D8B1384B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07997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E0CAA-C75C-980D-3A9B-2F8D1A2F1368}"/>
              </a:ext>
            </a:extLst>
          </p:cNvPr>
          <p:cNvSpPr>
            <a:spLocks noGrp="1"/>
          </p:cNvSpPr>
          <p:nvPr>
            <p:ph type="ctrTitle"/>
          </p:nvPr>
        </p:nvSpPr>
        <p:spPr>
          <a:xfrm>
            <a:off x="1524000" y="3676650"/>
            <a:ext cx="9144000" cy="1757362"/>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4FDAC3-18A0-D17C-BED9-58880EF5102D}"/>
              </a:ext>
            </a:extLst>
          </p:cNvPr>
          <p:cNvSpPr>
            <a:spLocks noGrp="1"/>
          </p:cNvSpPr>
          <p:nvPr>
            <p:ph type="subTitle" idx="1"/>
          </p:nvPr>
        </p:nvSpPr>
        <p:spPr>
          <a:xfrm>
            <a:off x="1524000" y="5648325"/>
            <a:ext cx="9144000" cy="8382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descr="Logo&#10;&#10;Description automatically generated with medium confidence">
            <a:extLst>
              <a:ext uri="{FF2B5EF4-FFF2-40B4-BE49-F238E27FC236}">
                <a16:creationId xmlns:a16="http://schemas.microsoft.com/office/drawing/2014/main" id="{DA5A5A6D-FAD7-22C3-617E-05907E34C4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00" y="723900"/>
            <a:ext cx="9017000" cy="2705100"/>
          </a:xfrm>
          <a:prstGeom prst="rect">
            <a:avLst/>
          </a:prstGeom>
        </p:spPr>
      </p:pic>
    </p:spTree>
    <p:extLst>
      <p:ext uri="{BB962C8B-B14F-4D97-AF65-F5344CB8AC3E}">
        <p14:creationId xmlns:p14="http://schemas.microsoft.com/office/powerpoint/2010/main" val="59189854"/>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88C87-EFF3-7149-3BC5-245AEC2CED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A39A60-75A6-E5B4-3899-819F95665F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Shape&#10;&#10;Description automatically generated with medium confidence">
            <a:extLst>
              <a:ext uri="{FF2B5EF4-FFF2-40B4-BE49-F238E27FC236}">
                <a16:creationId xmlns:a16="http://schemas.microsoft.com/office/drawing/2014/main" id="{21DE96EE-544F-F509-55E4-A6A1921571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37382" y="1159667"/>
            <a:ext cx="2270124" cy="681037"/>
          </a:xfrm>
          <a:prstGeom prst="rect">
            <a:avLst/>
          </a:prstGeom>
        </p:spPr>
      </p:pic>
    </p:spTree>
    <p:extLst>
      <p:ext uri="{BB962C8B-B14F-4D97-AF65-F5344CB8AC3E}">
        <p14:creationId xmlns:p14="http://schemas.microsoft.com/office/powerpoint/2010/main" val="1463192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DB9043-34F8-D823-B212-5092BCF76D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386F26-219E-EA22-DC7E-F415BD1577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Shape&#10;&#10;Description automatically generated with medium confidence">
            <a:extLst>
              <a:ext uri="{FF2B5EF4-FFF2-40B4-BE49-F238E27FC236}">
                <a16:creationId xmlns:a16="http://schemas.microsoft.com/office/drawing/2014/main" id="{4C37A092-5C39-A856-587A-30D0BDCFD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37382" y="1159667"/>
            <a:ext cx="2270124" cy="681037"/>
          </a:xfrm>
          <a:prstGeom prst="rect">
            <a:avLst/>
          </a:prstGeom>
        </p:spPr>
      </p:pic>
    </p:spTree>
    <p:extLst>
      <p:ext uri="{BB962C8B-B14F-4D97-AF65-F5344CB8AC3E}">
        <p14:creationId xmlns:p14="http://schemas.microsoft.com/office/powerpoint/2010/main" val="1947595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act Us">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FC6B50-9F35-810A-D5CC-A1F4729E4202}"/>
              </a:ext>
            </a:extLst>
          </p:cNvPr>
          <p:cNvSpPr txBox="1"/>
          <p:nvPr/>
        </p:nvSpPr>
        <p:spPr>
          <a:xfrm>
            <a:off x="2357438" y="3136464"/>
            <a:ext cx="3152775" cy="2585323"/>
          </a:xfrm>
          <a:prstGeom prst="rect">
            <a:avLst/>
          </a:prstGeom>
          <a:noFill/>
        </p:spPr>
        <p:txBody>
          <a:bodyPr wrap="square" rtlCol="0">
            <a:spAutoFit/>
          </a:bodyPr>
          <a:lstStyle/>
          <a:p>
            <a:r>
              <a:rPr lang="en-US" dirty="0">
                <a:hlinkClick r:id="rId2"/>
              </a:rPr>
              <a:t>www.townsteel.com</a:t>
            </a:r>
            <a:endParaRPr lang="en-US" dirty="0"/>
          </a:p>
          <a:p>
            <a:endParaRPr lang="en-US" dirty="0"/>
          </a:p>
          <a:p>
            <a:r>
              <a:rPr lang="en-US" dirty="0">
                <a:hlinkClick r:id="rId3"/>
              </a:rPr>
              <a:t>info@townsteel.com</a:t>
            </a:r>
            <a:endParaRPr lang="en-US" dirty="0"/>
          </a:p>
          <a:p>
            <a:endParaRPr lang="en-US" dirty="0"/>
          </a:p>
          <a:p>
            <a:r>
              <a:rPr lang="en-US" dirty="0"/>
              <a:t>Toll free: (877) 858-0888</a:t>
            </a:r>
          </a:p>
          <a:p>
            <a:r>
              <a:rPr lang="en-US" dirty="0"/>
              <a:t>	 (626) 965-8917</a:t>
            </a:r>
          </a:p>
          <a:p>
            <a:endParaRPr lang="en-US" dirty="0"/>
          </a:p>
          <a:p>
            <a:r>
              <a:rPr lang="en-US" dirty="0"/>
              <a:t>17901 Railroad Street</a:t>
            </a:r>
          </a:p>
          <a:p>
            <a:r>
              <a:rPr lang="en-US" dirty="0"/>
              <a:t>City of Industry, CA 91748</a:t>
            </a:r>
          </a:p>
        </p:txBody>
      </p:sp>
      <p:pic>
        <p:nvPicPr>
          <p:cNvPr id="6" name="Picture 5" descr="Shape&#10;&#10;Description automatically generated with medium confidence">
            <a:extLst>
              <a:ext uri="{FF2B5EF4-FFF2-40B4-BE49-F238E27FC236}">
                <a16:creationId xmlns:a16="http://schemas.microsoft.com/office/drawing/2014/main" id="{5A05D09C-3202-042A-88C2-EFAC047636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7438" y="361950"/>
            <a:ext cx="7477125" cy="2243138"/>
          </a:xfrm>
          <a:prstGeom prst="rect">
            <a:avLst/>
          </a:prstGeom>
        </p:spPr>
      </p:pic>
      <p:sp>
        <p:nvSpPr>
          <p:cNvPr id="3" name="Picture Placeholder 2">
            <a:extLst>
              <a:ext uri="{FF2B5EF4-FFF2-40B4-BE49-F238E27FC236}">
                <a16:creationId xmlns:a16="http://schemas.microsoft.com/office/drawing/2014/main" id="{E893587B-B94D-3AC3-C2BE-31F523566629}"/>
              </a:ext>
            </a:extLst>
          </p:cNvPr>
          <p:cNvSpPr>
            <a:spLocks noGrp="1"/>
          </p:cNvSpPr>
          <p:nvPr>
            <p:ph type="pic" sz="quarter" idx="10"/>
          </p:nvPr>
        </p:nvSpPr>
        <p:spPr>
          <a:xfrm>
            <a:off x="6754813" y="2724150"/>
            <a:ext cx="3424237" cy="2351088"/>
          </a:xfrm>
        </p:spPr>
        <p:txBody>
          <a:bodyPr/>
          <a:lstStyle/>
          <a:p>
            <a:endParaRPr lang="en-US"/>
          </a:p>
        </p:txBody>
      </p:sp>
    </p:spTree>
    <p:extLst>
      <p:ext uri="{BB962C8B-B14F-4D97-AF65-F5344CB8AC3E}">
        <p14:creationId xmlns:p14="http://schemas.microsoft.com/office/powerpoint/2010/main" val="2314892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E0CAA-C75C-980D-3A9B-2F8D1A2F13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4FDAC3-18A0-D17C-BED9-58880EF510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7803708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E0CAA-C75C-980D-3A9B-2F8D1A2F1368}"/>
              </a:ext>
            </a:extLst>
          </p:cNvPr>
          <p:cNvSpPr>
            <a:spLocks noGrp="1"/>
          </p:cNvSpPr>
          <p:nvPr>
            <p:ph type="ctrTitle"/>
          </p:nvPr>
        </p:nvSpPr>
        <p:spPr>
          <a:xfrm>
            <a:off x="1524000" y="3676650"/>
            <a:ext cx="9144000" cy="1757362"/>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4FDAC3-18A0-D17C-BED9-58880EF5102D}"/>
              </a:ext>
            </a:extLst>
          </p:cNvPr>
          <p:cNvSpPr>
            <a:spLocks noGrp="1"/>
          </p:cNvSpPr>
          <p:nvPr>
            <p:ph type="subTitle" idx="1"/>
          </p:nvPr>
        </p:nvSpPr>
        <p:spPr>
          <a:xfrm>
            <a:off x="1524000" y="5648325"/>
            <a:ext cx="9144000" cy="8382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descr="Shape&#10;&#10;Description automatically generated with medium confidence">
            <a:extLst>
              <a:ext uri="{FF2B5EF4-FFF2-40B4-BE49-F238E27FC236}">
                <a16:creationId xmlns:a16="http://schemas.microsoft.com/office/drawing/2014/main" id="{C0E0DE55-CC0E-CA80-E55F-21DF193F95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01" y="723900"/>
            <a:ext cx="9017000" cy="2705100"/>
          </a:xfrm>
          <a:prstGeom prst="rect">
            <a:avLst/>
          </a:prstGeom>
        </p:spPr>
      </p:pic>
    </p:spTree>
    <p:extLst>
      <p:ext uri="{BB962C8B-B14F-4D97-AF65-F5344CB8AC3E}">
        <p14:creationId xmlns:p14="http://schemas.microsoft.com/office/powerpoint/2010/main" val="51042730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7A194F-CC67-EF70-37D0-4F9C5827D470}"/>
              </a:ext>
            </a:extLst>
          </p:cNvPr>
          <p:cNvSpPr>
            <a:spLocks noGrp="1" noRot="1" noMove="1" noResize="1" noEditPoints="1" noAdjustHandles="1" noChangeArrowheads="1" noChangeShapeType="1"/>
          </p:cNvSpPr>
          <p:nvPr/>
        </p:nvSpPr>
        <p:spPr>
          <a:xfrm>
            <a:off x="0" y="0"/>
            <a:ext cx="12192000" cy="169068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C96C25-731F-627A-8F69-E659A40180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14C43C-BBBE-AB84-7021-468568C902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1808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96C25-731F-627A-8F69-E659A40180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14C43C-BBBE-AB84-7021-468568C902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999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96C25-731F-627A-8F69-E659A4018026}"/>
              </a:ext>
            </a:extLst>
          </p:cNvPr>
          <p:cNvSpPr>
            <a:spLocks noGrp="1"/>
          </p:cNvSpPr>
          <p:nvPr>
            <p:ph type="title"/>
          </p:nvPr>
        </p:nvSpPr>
        <p:spPr>
          <a:xfrm>
            <a:off x="3990886" y="365125"/>
            <a:ext cx="7362914"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B14C43C-BBBE-AB84-7021-468568C902CD}"/>
              </a:ext>
            </a:extLst>
          </p:cNvPr>
          <p:cNvSpPr>
            <a:spLocks noGrp="1"/>
          </p:cNvSpPr>
          <p:nvPr>
            <p:ph idx="1"/>
          </p:nvPr>
        </p:nvSpPr>
        <p:spPr>
          <a:xfrm>
            <a:off x="3990886" y="1825625"/>
            <a:ext cx="736291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descr="Icon&#10;&#10;Description automatically generated">
            <a:extLst>
              <a:ext uri="{FF2B5EF4-FFF2-40B4-BE49-F238E27FC236}">
                <a16:creationId xmlns:a16="http://schemas.microsoft.com/office/drawing/2014/main" id="{841EC703-F8C6-65BF-5F44-0993E29EB025}"/>
              </a:ext>
            </a:extLst>
          </p:cNvPr>
          <p:cNvPicPr>
            <a:picLocks noChangeAspect="1"/>
          </p:cNvPicPr>
          <p:nvPr/>
        </p:nvPicPr>
        <p:blipFill rotWithShape="1">
          <a:blip r:embed="rId2">
            <a:extLst>
              <a:ext uri="{28A0092B-C50C-407E-A947-70E740481C1C}">
                <a14:useLocalDpi xmlns:a14="http://schemas.microsoft.com/office/drawing/2010/main" val="0"/>
              </a:ext>
            </a:extLst>
          </a:blip>
          <a:srcRect l="54763" b="28333"/>
          <a:stretch/>
        </p:blipFill>
        <p:spPr>
          <a:xfrm>
            <a:off x="0" y="1943100"/>
            <a:ext cx="3527760" cy="4914900"/>
          </a:xfrm>
          <a:prstGeom prst="rect">
            <a:avLst/>
          </a:prstGeom>
        </p:spPr>
      </p:pic>
    </p:spTree>
    <p:extLst>
      <p:ext uri="{BB962C8B-B14F-4D97-AF65-F5344CB8AC3E}">
        <p14:creationId xmlns:p14="http://schemas.microsoft.com/office/powerpoint/2010/main" val="2834031879"/>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3F7E4-5369-D3B6-115C-DD1396A9B3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944A7D-B796-34A2-6E11-1766578CB8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64508465"/>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3F7E4-5369-D3B6-115C-DD1396A9B3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944A7D-B796-34A2-6E11-1766578CB8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2919041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362877-A79F-51D5-137F-F48A599F34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45F9C7-FC9E-CDFA-2735-45DF16C3FA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Shape&#10;&#10;Description automatically generated with medium confidence">
            <a:extLst>
              <a:ext uri="{FF2B5EF4-FFF2-40B4-BE49-F238E27FC236}">
                <a16:creationId xmlns:a16="http://schemas.microsoft.com/office/drawing/2014/main" id="{9CC915BF-88F6-41AD-0EB4-CD00C317DA8A}"/>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083676" y="6176963"/>
            <a:ext cx="2270124" cy="681037"/>
          </a:xfrm>
          <a:prstGeom prst="rect">
            <a:avLst/>
          </a:prstGeom>
        </p:spPr>
      </p:pic>
    </p:spTree>
    <p:extLst>
      <p:ext uri="{BB962C8B-B14F-4D97-AF65-F5344CB8AC3E}">
        <p14:creationId xmlns:p14="http://schemas.microsoft.com/office/powerpoint/2010/main" val="7233542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townsteel.com/products/crx-a/"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townsteel.com/products/mrx-a/" TargetMode="External"/><Relationship Id="rId1" Type="http://schemas.openxmlformats.org/officeDocument/2006/relationships/slideLayout" Target="../slideLayouts/slideLayout12.xml"/><Relationship Id="rId4" Type="http://schemas.openxmlformats.org/officeDocument/2006/relationships/image" Target="../media/image27.emf"/></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townsteel.com/products/trx-l/" TargetMode="External"/><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townsteel.com/products/mrx-l/" TargetMode="Externa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png"/><Relationship Id="rId1" Type="http://schemas.openxmlformats.org/officeDocument/2006/relationships/slideLayout" Target="../slideLayouts/slideLayout1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emf"/><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0.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omh.ny.gov/omhweb/patient_safety_standards/guide.pdf" TargetMode="External"/><Relationship Id="rId1" Type="http://schemas.openxmlformats.org/officeDocument/2006/relationships/slideLayout" Target="../slideLayouts/slideLayout14.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75A3A-4695-916B-EF61-4BB44A73D100}"/>
              </a:ext>
            </a:extLst>
          </p:cNvPr>
          <p:cNvSpPr>
            <a:spLocks noGrp="1"/>
          </p:cNvSpPr>
          <p:nvPr>
            <p:ph type="ctrTitle"/>
          </p:nvPr>
        </p:nvSpPr>
        <p:spPr>
          <a:xfrm>
            <a:off x="1524000" y="3656772"/>
            <a:ext cx="9144000" cy="1757362"/>
          </a:xfrm>
        </p:spPr>
        <p:txBody>
          <a:bodyPr anchor="b">
            <a:normAutofit/>
          </a:bodyPr>
          <a:lstStyle/>
          <a:p>
            <a:r>
              <a:rPr lang="en-US" sz="5600" b="1" dirty="0">
                <a:latin typeface="Open Sans" panose="020B0606030504020204" pitchFamily="34" charset="0"/>
                <a:ea typeface="Open Sans" panose="020B0606030504020204" pitchFamily="34" charset="0"/>
                <a:cs typeface="Open Sans" panose="020B0606030504020204" pitchFamily="34" charset="0"/>
              </a:rPr>
              <a:t>Specifications for Ligature Resistant Locks</a:t>
            </a:r>
          </a:p>
        </p:txBody>
      </p:sp>
      <p:sp>
        <p:nvSpPr>
          <p:cNvPr id="3" name="Content Placeholder 2">
            <a:extLst>
              <a:ext uri="{FF2B5EF4-FFF2-40B4-BE49-F238E27FC236}">
                <a16:creationId xmlns:a16="http://schemas.microsoft.com/office/drawing/2014/main" id="{9A49F87F-6C82-AE06-49C9-74BDED6AA32C}"/>
              </a:ext>
            </a:extLst>
          </p:cNvPr>
          <p:cNvSpPr>
            <a:spLocks noGrp="1"/>
          </p:cNvSpPr>
          <p:nvPr>
            <p:ph type="subTitle" idx="1"/>
          </p:nvPr>
        </p:nvSpPr>
        <p:spPr>
          <a:xfrm>
            <a:off x="1524000" y="5638386"/>
            <a:ext cx="9144000" cy="838200"/>
          </a:xfrm>
        </p:spPr>
        <p:txBody>
          <a:bodyPr>
            <a:normAutofit/>
          </a:bodyPr>
          <a:lstStyle/>
          <a:p>
            <a:pPr marL="0" indent="0">
              <a:lnSpc>
                <a:spcPct val="115000"/>
              </a:lnSpc>
              <a:buNone/>
            </a:pPr>
            <a:r>
              <a:rPr lang="en-US" sz="2000" b="1" dirty="0">
                <a:latin typeface="Open Sans Semibold" panose="020B0606030504020204" pitchFamily="34" charset="0"/>
                <a:ea typeface="Open Sans Semibold" panose="020B0606030504020204" pitchFamily="34" charset="0"/>
                <a:cs typeface="Open Sans Semibold" panose="020B0606030504020204" pitchFamily="34" charset="0"/>
              </a:rPr>
              <a:t>New York Office of Mental Health – Specification and Approval of Ligature Resistant Products</a:t>
            </a:r>
          </a:p>
        </p:txBody>
      </p:sp>
    </p:spTree>
    <p:extLst>
      <p:ext uri="{BB962C8B-B14F-4D97-AF65-F5344CB8AC3E}">
        <p14:creationId xmlns:p14="http://schemas.microsoft.com/office/powerpoint/2010/main" val="3922119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94018" y="5837599"/>
            <a:ext cx="5803963" cy="369332"/>
          </a:xfrm>
          <a:prstGeom prst="rect">
            <a:avLst/>
          </a:prstGeom>
          <a:noFill/>
        </p:spPr>
        <p:txBody>
          <a:bodyPr wrap="square" rtlCol="0">
            <a:spAutoFit/>
          </a:bodyPr>
          <a:lstStyle/>
          <a:p>
            <a:pPr algn="ctr"/>
            <a:r>
              <a:rPr lang="en-US" dirty="0"/>
              <a:t>ANSI/BHMA A156.34 Grade 1 Ligature resistant locks</a:t>
            </a:r>
          </a:p>
        </p:txBody>
      </p:sp>
      <p:pic>
        <p:nvPicPr>
          <p:cNvPr id="14" name="Picture 13">
            <a:extLst>
              <a:ext uri="{FF2B5EF4-FFF2-40B4-BE49-F238E27FC236}">
                <a16:creationId xmlns:a16="http://schemas.microsoft.com/office/drawing/2014/main" id="{5E257E51-FF67-4B56-A610-B23C550EC53B}"/>
              </a:ext>
            </a:extLst>
          </p:cNvPr>
          <p:cNvPicPr>
            <a:picLocks noChangeAspect="1"/>
          </p:cNvPicPr>
          <p:nvPr/>
        </p:nvPicPr>
        <p:blipFill>
          <a:blip r:embed="rId2"/>
          <a:stretch>
            <a:fillRect/>
          </a:stretch>
        </p:blipFill>
        <p:spPr>
          <a:xfrm>
            <a:off x="6075533" y="2195512"/>
            <a:ext cx="2183325" cy="2153498"/>
          </a:xfrm>
          <a:prstGeom prst="rect">
            <a:avLst/>
          </a:prstGeom>
        </p:spPr>
      </p:pic>
      <p:pic>
        <p:nvPicPr>
          <p:cNvPr id="3" name="Picture 2">
            <a:extLst>
              <a:ext uri="{FF2B5EF4-FFF2-40B4-BE49-F238E27FC236}">
                <a16:creationId xmlns:a16="http://schemas.microsoft.com/office/drawing/2014/main" id="{E788182C-F4A8-4822-A6C1-5C1164CF711C}"/>
              </a:ext>
            </a:extLst>
          </p:cNvPr>
          <p:cNvPicPr>
            <a:picLocks noChangeAspect="1"/>
          </p:cNvPicPr>
          <p:nvPr/>
        </p:nvPicPr>
        <p:blipFill>
          <a:blip r:embed="rId3"/>
          <a:stretch>
            <a:fillRect/>
          </a:stretch>
        </p:blipFill>
        <p:spPr>
          <a:xfrm>
            <a:off x="514328" y="4590457"/>
            <a:ext cx="2170441" cy="2206316"/>
          </a:xfrm>
          <a:prstGeom prst="rect">
            <a:avLst/>
          </a:prstGeom>
        </p:spPr>
      </p:pic>
      <p:pic>
        <p:nvPicPr>
          <p:cNvPr id="6" name="Picture 5">
            <a:extLst>
              <a:ext uri="{FF2B5EF4-FFF2-40B4-BE49-F238E27FC236}">
                <a16:creationId xmlns:a16="http://schemas.microsoft.com/office/drawing/2014/main" id="{7BCEA15B-FCD0-4124-9B1A-086791AEE4FD}"/>
              </a:ext>
            </a:extLst>
          </p:cNvPr>
          <p:cNvPicPr>
            <a:picLocks noChangeAspect="1"/>
          </p:cNvPicPr>
          <p:nvPr/>
        </p:nvPicPr>
        <p:blipFill rotWithShape="1">
          <a:blip r:embed="rId4"/>
          <a:srcRect b="1664"/>
          <a:stretch/>
        </p:blipFill>
        <p:spPr>
          <a:xfrm>
            <a:off x="8651491" y="2195512"/>
            <a:ext cx="1861840" cy="3175385"/>
          </a:xfrm>
          <a:prstGeom prst="rect">
            <a:avLst/>
          </a:prstGeom>
        </p:spPr>
      </p:pic>
      <p:pic>
        <p:nvPicPr>
          <p:cNvPr id="8" name="Picture 7">
            <a:extLst>
              <a:ext uri="{FF2B5EF4-FFF2-40B4-BE49-F238E27FC236}">
                <a16:creationId xmlns:a16="http://schemas.microsoft.com/office/drawing/2014/main" id="{72C0DC89-804A-405B-998B-72C6D6FD163C}"/>
              </a:ext>
            </a:extLst>
          </p:cNvPr>
          <p:cNvPicPr>
            <a:picLocks noChangeAspect="1"/>
          </p:cNvPicPr>
          <p:nvPr/>
        </p:nvPicPr>
        <p:blipFill>
          <a:blip r:embed="rId5"/>
          <a:stretch>
            <a:fillRect/>
          </a:stretch>
        </p:blipFill>
        <p:spPr>
          <a:xfrm>
            <a:off x="3243784" y="2195513"/>
            <a:ext cx="2228330" cy="2153498"/>
          </a:xfrm>
          <a:prstGeom prst="rect">
            <a:avLst/>
          </a:prstGeom>
        </p:spPr>
      </p:pic>
      <p:pic>
        <p:nvPicPr>
          <p:cNvPr id="10" name="Picture 9">
            <a:extLst>
              <a:ext uri="{FF2B5EF4-FFF2-40B4-BE49-F238E27FC236}">
                <a16:creationId xmlns:a16="http://schemas.microsoft.com/office/drawing/2014/main" id="{2A986E9B-D13E-43A7-A444-350A36AFD0A6}"/>
              </a:ext>
            </a:extLst>
          </p:cNvPr>
          <p:cNvPicPr>
            <a:picLocks noChangeAspect="1"/>
          </p:cNvPicPr>
          <p:nvPr/>
        </p:nvPicPr>
        <p:blipFill rotWithShape="1">
          <a:blip r:embed="rId6"/>
          <a:srcRect b="2428"/>
          <a:stretch/>
        </p:blipFill>
        <p:spPr>
          <a:xfrm>
            <a:off x="592195" y="2235281"/>
            <a:ext cx="2330095" cy="2062399"/>
          </a:xfrm>
          <a:prstGeom prst="rect">
            <a:avLst/>
          </a:prstGeom>
        </p:spPr>
      </p:pic>
      <p:sp>
        <p:nvSpPr>
          <p:cNvPr id="2" name="Title 1">
            <a:extLst>
              <a:ext uri="{FF2B5EF4-FFF2-40B4-BE49-F238E27FC236}">
                <a16:creationId xmlns:a16="http://schemas.microsoft.com/office/drawing/2014/main" id="{669B8E82-1E01-AC1E-D399-EE38D1FF1FC7}"/>
              </a:ext>
            </a:extLst>
          </p:cNvPr>
          <p:cNvSpPr>
            <a:spLocks noGrp="1"/>
          </p:cNvSpPr>
          <p:nvPr>
            <p:ph type="title"/>
          </p:nvPr>
        </p:nvSpPr>
        <p:spPr>
          <a:xfrm>
            <a:off x="838200" y="309141"/>
            <a:ext cx="10515600" cy="1325563"/>
          </a:xfrm>
        </p:spPr>
        <p:txBody>
          <a:bodyPr>
            <a:normAutofit fontScale="90000"/>
          </a:bodyPr>
          <a:lstStyle/>
          <a:p>
            <a:r>
              <a:rPr kumimoji="0" lang="en-US" sz="4000" b="0" i="0" u="none" strike="noStrike" kern="1200" cap="none" spc="0" normalizeH="0" baseline="0" noProof="0" dirty="0">
                <a:ln>
                  <a:noFill/>
                </a:ln>
                <a:solidFill>
                  <a:prstClr val="black"/>
                </a:solidFill>
                <a:effectLst/>
                <a:uLnTx/>
                <a:uFillTx/>
                <a:latin typeface="Montserrat Medium"/>
                <a:ea typeface="+mj-ea"/>
                <a:cs typeface="+mj-cs"/>
              </a:rPr>
              <a:t>New York Office of Mental Health Patient Standards</a:t>
            </a:r>
            <a:br>
              <a:rPr kumimoji="0" lang="en-US" sz="4000" b="0" i="0" u="none" strike="noStrike" kern="1200" cap="none" spc="0" normalizeH="0" baseline="0" noProof="0" dirty="0">
                <a:ln>
                  <a:noFill/>
                </a:ln>
                <a:solidFill>
                  <a:prstClr val="black"/>
                </a:solidFill>
                <a:effectLst/>
                <a:uLnTx/>
                <a:uFillTx/>
                <a:latin typeface="Montserrat Medium"/>
                <a:ea typeface="+mj-ea"/>
                <a:cs typeface="+mj-cs"/>
              </a:rPr>
            </a:br>
            <a:r>
              <a:rPr kumimoji="0" lang="en-US" sz="2700" b="0" i="0" u="none" strike="noStrike" kern="1200" cap="none" spc="0" normalizeH="0" baseline="0" noProof="0" dirty="0">
                <a:ln>
                  <a:noFill/>
                </a:ln>
                <a:solidFill>
                  <a:prstClr val="black"/>
                </a:solidFill>
                <a:effectLst/>
                <a:uLnTx/>
                <a:uFillTx/>
                <a:latin typeface="Montserrat Medium"/>
                <a:ea typeface="+mj-ea"/>
                <a:cs typeface="+mj-cs"/>
              </a:rPr>
              <a:t>As of July 2020</a:t>
            </a:r>
            <a:endParaRPr lang="en-US" dirty="0"/>
          </a:p>
        </p:txBody>
      </p:sp>
    </p:spTree>
    <p:extLst>
      <p:ext uri="{BB962C8B-B14F-4D97-AF65-F5344CB8AC3E}">
        <p14:creationId xmlns:p14="http://schemas.microsoft.com/office/powerpoint/2010/main" val="2441720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17212" y="5817969"/>
            <a:ext cx="7982862" cy="369332"/>
          </a:xfrm>
          <a:prstGeom prst="rect">
            <a:avLst/>
          </a:prstGeom>
          <a:noFill/>
        </p:spPr>
        <p:txBody>
          <a:bodyPr wrap="square" rtlCol="0">
            <a:spAutoFit/>
          </a:bodyPr>
          <a:lstStyle/>
          <a:p>
            <a:r>
              <a:rPr lang="en-US" dirty="0">
                <a:solidFill>
                  <a:schemeClr val="bg1"/>
                </a:solidFill>
              </a:rPr>
              <a:t>New York Office of Mental Health Patient Standards July 31, 2021</a:t>
            </a:r>
          </a:p>
        </p:txBody>
      </p:sp>
      <p:pic>
        <p:nvPicPr>
          <p:cNvPr id="5" name="Picture 4">
            <a:extLst>
              <a:ext uri="{FF2B5EF4-FFF2-40B4-BE49-F238E27FC236}">
                <a16:creationId xmlns:a16="http://schemas.microsoft.com/office/drawing/2014/main" id="{8E382E41-B74F-4AE9-987A-3019C4BF56D7}"/>
              </a:ext>
            </a:extLst>
          </p:cNvPr>
          <p:cNvPicPr>
            <a:picLocks noChangeAspect="1"/>
          </p:cNvPicPr>
          <p:nvPr/>
        </p:nvPicPr>
        <p:blipFill rotWithShape="1">
          <a:blip r:embed="rId2"/>
          <a:srcRect t="1539" b="55107"/>
          <a:stretch/>
        </p:blipFill>
        <p:spPr>
          <a:xfrm>
            <a:off x="55777" y="1770052"/>
            <a:ext cx="3232456" cy="3722935"/>
          </a:xfrm>
          <a:prstGeom prst="rect">
            <a:avLst/>
          </a:prstGeom>
        </p:spPr>
      </p:pic>
      <p:pic>
        <p:nvPicPr>
          <p:cNvPr id="8" name="Picture 7">
            <a:extLst>
              <a:ext uri="{FF2B5EF4-FFF2-40B4-BE49-F238E27FC236}">
                <a16:creationId xmlns:a16="http://schemas.microsoft.com/office/drawing/2014/main" id="{6C7ED66A-CDA4-4088-B62C-9CEB2F5B41A1}"/>
              </a:ext>
            </a:extLst>
          </p:cNvPr>
          <p:cNvPicPr>
            <a:picLocks noChangeAspect="1"/>
          </p:cNvPicPr>
          <p:nvPr/>
        </p:nvPicPr>
        <p:blipFill>
          <a:blip r:embed="rId3"/>
          <a:stretch>
            <a:fillRect/>
          </a:stretch>
        </p:blipFill>
        <p:spPr>
          <a:xfrm>
            <a:off x="1166386" y="5491245"/>
            <a:ext cx="1011239" cy="922250"/>
          </a:xfrm>
          <a:prstGeom prst="rect">
            <a:avLst/>
          </a:prstGeom>
        </p:spPr>
      </p:pic>
      <p:sp>
        <p:nvSpPr>
          <p:cNvPr id="6" name="Title 5">
            <a:extLst>
              <a:ext uri="{FF2B5EF4-FFF2-40B4-BE49-F238E27FC236}">
                <a16:creationId xmlns:a16="http://schemas.microsoft.com/office/drawing/2014/main" id="{C108B027-19D7-713D-F50F-8F2445EE29EC}"/>
              </a:ext>
            </a:extLst>
          </p:cNvPr>
          <p:cNvSpPr>
            <a:spLocks noGrp="1"/>
          </p:cNvSpPr>
          <p:nvPr>
            <p:ph type="title"/>
          </p:nvPr>
        </p:nvSpPr>
        <p:spPr>
          <a:xfrm>
            <a:off x="838200" y="312369"/>
            <a:ext cx="10515600" cy="1325563"/>
          </a:xfrm>
        </p:spPr>
        <p:txBody>
          <a:bodyPr>
            <a:normAutofit fontScale="90000"/>
          </a:bodyPr>
          <a:lstStyle/>
          <a:p>
            <a:r>
              <a:rPr kumimoji="0" lang="en-US" sz="4000" b="0" i="0" u="none" strike="noStrike" kern="1200" cap="none" spc="0" normalizeH="0" baseline="0" noProof="0" dirty="0">
                <a:ln>
                  <a:noFill/>
                </a:ln>
                <a:solidFill>
                  <a:prstClr val="black"/>
                </a:solidFill>
                <a:effectLst/>
                <a:uLnTx/>
                <a:uFillTx/>
                <a:latin typeface="Montserrat Medium"/>
                <a:ea typeface="+mj-ea"/>
                <a:cs typeface="+mj-cs"/>
              </a:rPr>
              <a:t>New York Office of Mental Health Patient Standards</a:t>
            </a:r>
            <a:br>
              <a:rPr kumimoji="0" lang="en-US" sz="4000" b="0" i="0" u="none" strike="noStrike" kern="1200" cap="none" spc="0" normalizeH="0" baseline="0" noProof="0" dirty="0">
                <a:ln>
                  <a:noFill/>
                </a:ln>
                <a:solidFill>
                  <a:prstClr val="black"/>
                </a:solidFill>
                <a:effectLst/>
                <a:uLnTx/>
                <a:uFillTx/>
                <a:latin typeface="Montserrat Medium"/>
                <a:ea typeface="+mj-ea"/>
                <a:cs typeface="+mj-cs"/>
              </a:rPr>
            </a:br>
            <a:r>
              <a:rPr kumimoji="0" lang="en-US" sz="2700" b="0" i="0" u="none" strike="noStrike" kern="1200" cap="none" spc="0" normalizeH="0" baseline="0" noProof="0" dirty="0">
                <a:ln>
                  <a:noFill/>
                </a:ln>
                <a:solidFill>
                  <a:prstClr val="black"/>
                </a:solidFill>
                <a:effectLst/>
                <a:uLnTx/>
                <a:uFillTx/>
                <a:latin typeface="Montserrat Medium"/>
                <a:ea typeface="+mj-ea"/>
                <a:cs typeface="+mj-cs"/>
              </a:rPr>
              <a:t>As of July 2021</a:t>
            </a:r>
            <a:endParaRPr lang="en-US" dirty="0"/>
          </a:p>
        </p:txBody>
      </p:sp>
      <p:sp>
        <p:nvSpPr>
          <p:cNvPr id="11" name="Content Placeholder 10">
            <a:extLst>
              <a:ext uri="{FF2B5EF4-FFF2-40B4-BE49-F238E27FC236}">
                <a16:creationId xmlns:a16="http://schemas.microsoft.com/office/drawing/2014/main" id="{D4E993EC-194C-D453-9D69-D4B5A13EFE03}"/>
              </a:ext>
            </a:extLst>
          </p:cNvPr>
          <p:cNvSpPr>
            <a:spLocks noGrp="1"/>
          </p:cNvSpPr>
          <p:nvPr>
            <p:ph sz="half" idx="2"/>
          </p:nvPr>
        </p:nvSpPr>
        <p:spPr>
          <a:xfrm>
            <a:off x="6346444" y="1825625"/>
            <a:ext cx="5007355" cy="4351338"/>
          </a:xfrm>
        </p:spPr>
        <p:txBody>
          <a:bodyPr>
            <a:noAutofit/>
          </a:bodyPr>
          <a:lstStyle/>
          <a:p>
            <a:r>
              <a:rPr lang="en-US" sz="1550" dirty="0">
                <a:latin typeface="BlinkMacSystemFont"/>
              </a:rPr>
              <a:t>Products listed will be ADA compliant unless otherwise stated.  </a:t>
            </a:r>
          </a:p>
          <a:p>
            <a:r>
              <a:rPr lang="en-US" sz="1550" dirty="0">
                <a:latin typeface="BlinkMacSystemFont"/>
              </a:rPr>
              <a:t>We manufacture the ligature resistant products so that the mounting screws will be on the outside of the lock, usually locks have the mounting screws accessed on the inside of the  lock. </a:t>
            </a:r>
          </a:p>
          <a:p>
            <a:r>
              <a:rPr lang="en-US" sz="1550" dirty="0">
                <a:latin typeface="BlinkMacSystemFont"/>
              </a:rPr>
              <a:t>All exposed mounting screws are provided with a tamper resistant heads- usually a </a:t>
            </a:r>
            <a:r>
              <a:rPr lang="en-US" sz="1550" dirty="0" err="1">
                <a:latin typeface="BlinkMacSystemFont"/>
              </a:rPr>
              <a:t>Torx</a:t>
            </a:r>
            <a:r>
              <a:rPr lang="en-US" sz="1550" dirty="0">
                <a:latin typeface="BlinkMacSystemFont"/>
              </a:rPr>
              <a:t>® with pin in screw head.</a:t>
            </a:r>
          </a:p>
          <a:p>
            <a:r>
              <a:rPr lang="en-US" sz="1550" dirty="0">
                <a:latin typeface="BlinkMacSystemFont"/>
              </a:rPr>
              <a:t>Only finish is 32D- brushed stainless steel.  Levers, handles, plates are all solid stainless steel.</a:t>
            </a:r>
          </a:p>
          <a:p>
            <a:r>
              <a:rPr lang="en-US" sz="1550" dirty="0">
                <a:latin typeface="BlinkMacSystemFont"/>
              </a:rPr>
              <a:t>Made for 1 ¾” thick doors, can accommodate 1 3/8” and 2” thick doors on some products.  </a:t>
            </a:r>
          </a:p>
        </p:txBody>
      </p:sp>
      <p:pic>
        <p:nvPicPr>
          <p:cNvPr id="12" name="Picture 11">
            <a:extLst>
              <a:ext uri="{FF2B5EF4-FFF2-40B4-BE49-F238E27FC236}">
                <a16:creationId xmlns:a16="http://schemas.microsoft.com/office/drawing/2014/main" id="{F8242E04-AF08-426B-03F3-38BBDFE67BA8}"/>
              </a:ext>
            </a:extLst>
          </p:cNvPr>
          <p:cNvPicPr>
            <a:picLocks noChangeAspect="1"/>
          </p:cNvPicPr>
          <p:nvPr/>
        </p:nvPicPr>
        <p:blipFill rotWithShape="1">
          <a:blip r:embed="rId2"/>
          <a:srcRect t="44893"/>
          <a:stretch/>
        </p:blipFill>
        <p:spPr>
          <a:xfrm>
            <a:off x="3201111" y="1957746"/>
            <a:ext cx="3232456" cy="4732173"/>
          </a:xfrm>
          <a:prstGeom prst="rect">
            <a:avLst/>
          </a:prstGeom>
        </p:spPr>
      </p:pic>
    </p:spTree>
    <p:extLst>
      <p:ext uri="{BB962C8B-B14F-4D97-AF65-F5344CB8AC3E}">
        <p14:creationId xmlns:p14="http://schemas.microsoft.com/office/powerpoint/2010/main" val="38551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1D57270-C8C6-437B-9750-87AC307A754D}"/>
              </a:ext>
            </a:extLst>
          </p:cNvPr>
          <p:cNvSpPr txBox="1"/>
          <p:nvPr/>
        </p:nvSpPr>
        <p:spPr>
          <a:xfrm>
            <a:off x="497401" y="5828207"/>
            <a:ext cx="2531444" cy="616836"/>
          </a:xfrm>
          <a:prstGeom prst="rect">
            <a:avLst/>
          </a:prstGeom>
          <a:noFill/>
        </p:spPr>
        <p:txBody>
          <a:bodyPr wrap="square" rtlCol="0">
            <a:spAutoFit/>
          </a:bodyPr>
          <a:lstStyle/>
          <a:p>
            <a:pPr algn="ctr">
              <a:lnSpc>
                <a:spcPct val="150000"/>
              </a:lnSpc>
            </a:pPr>
            <a:r>
              <a:rPr lang="en-US" sz="1200" dirty="0"/>
              <a:t>Find this product at </a:t>
            </a:r>
            <a:r>
              <a:rPr lang="en-US" sz="1200" dirty="0" err="1">
                <a:solidFill>
                  <a:srgbClr val="DB2C1D"/>
                </a:solidFill>
                <a:hlinkClick r:id="rId2">
                  <a:extLst>
                    <a:ext uri="{A12FA001-AC4F-418D-AE19-62706E023703}">
                      <ahyp:hlinkClr xmlns:ahyp="http://schemas.microsoft.com/office/drawing/2018/hyperlinkcolor" val="tx"/>
                    </a:ext>
                  </a:extLst>
                </a:hlinkClick>
              </a:rPr>
              <a:t>townsteel.com</a:t>
            </a:r>
            <a:r>
              <a:rPr lang="en-US" sz="1200" dirty="0">
                <a:solidFill>
                  <a:srgbClr val="DB2C1D"/>
                </a:solidFill>
                <a:hlinkClick r:id="rId2">
                  <a:extLst>
                    <a:ext uri="{A12FA001-AC4F-418D-AE19-62706E023703}">
                      <ahyp:hlinkClr xmlns:ahyp="http://schemas.microsoft.com/office/drawing/2018/hyperlinkcolor" val="tx"/>
                    </a:ext>
                  </a:extLst>
                </a:hlinkClick>
              </a:rPr>
              <a:t>/products/</a:t>
            </a:r>
            <a:r>
              <a:rPr lang="en-US" sz="1200" dirty="0" err="1">
                <a:solidFill>
                  <a:srgbClr val="DB2C1D"/>
                </a:solidFill>
                <a:hlinkClick r:id="rId2">
                  <a:extLst>
                    <a:ext uri="{A12FA001-AC4F-418D-AE19-62706E023703}">
                      <ahyp:hlinkClr xmlns:ahyp="http://schemas.microsoft.com/office/drawing/2018/hyperlinkcolor" val="tx"/>
                    </a:ext>
                  </a:extLst>
                </a:hlinkClick>
              </a:rPr>
              <a:t>crx</a:t>
            </a:r>
            <a:r>
              <a:rPr lang="en-US" sz="1200" dirty="0">
                <a:solidFill>
                  <a:schemeClr val="accent1">
                    <a:lumMod val="50000"/>
                    <a:lumOff val="50000"/>
                  </a:schemeClr>
                </a:solidFill>
                <a:hlinkClick r:id="rId2">
                  <a:extLst>
                    <a:ext uri="{A12FA001-AC4F-418D-AE19-62706E023703}">
                      <ahyp:hlinkClr xmlns:ahyp="http://schemas.microsoft.com/office/drawing/2018/hyperlinkcolor" val="tx"/>
                    </a:ext>
                  </a:extLst>
                </a:hlinkClick>
              </a:rPr>
              <a:t>-a/</a:t>
            </a:r>
            <a:endParaRPr lang="en-US" sz="1200" dirty="0">
              <a:solidFill>
                <a:schemeClr val="accent1">
                  <a:lumMod val="50000"/>
                  <a:lumOff val="50000"/>
                </a:schemeClr>
              </a:solidFill>
            </a:endParaRPr>
          </a:p>
        </p:txBody>
      </p:sp>
      <p:sp>
        <p:nvSpPr>
          <p:cNvPr id="2" name="Title 1">
            <a:extLst>
              <a:ext uri="{FF2B5EF4-FFF2-40B4-BE49-F238E27FC236}">
                <a16:creationId xmlns:a16="http://schemas.microsoft.com/office/drawing/2014/main" id="{C37B9481-C62A-2222-9FB1-62A7BD3EE296}"/>
              </a:ext>
            </a:extLst>
          </p:cNvPr>
          <p:cNvSpPr>
            <a:spLocks noGrp="1"/>
          </p:cNvSpPr>
          <p:nvPr>
            <p:ph type="title"/>
          </p:nvPr>
        </p:nvSpPr>
        <p:spPr>
          <a:xfrm>
            <a:off x="839788" y="293792"/>
            <a:ext cx="10515600" cy="1325563"/>
          </a:xfrm>
        </p:spPr>
        <p:txBody>
          <a:bodyPr/>
          <a:lstStyle/>
          <a:p>
            <a:r>
              <a:rPr lang="en-US" dirty="0"/>
              <a:t>CRX-A Ligature Resistant </a:t>
            </a:r>
            <a:br>
              <a:rPr lang="en-US" dirty="0"/>
            </a:br>
            <a:r>
              <a:rPr lang="en-US" dirty="0"/>
              <a:t>Cylindrical Lock</a:t>
            </a:r>
          </a:p>
        </p:txBody>
      </p:sp>
      <p:sp>
        <p:nvSpPr>
          <p:cNvPr id="6" name="Text Placeholder 5">
            <a:extLst>
              <a:ext uri="{FF2B5EF4-FFF2-40B4-BE49-F238E27FC236}">
                <a16:creationId xmlns:a16="http://schemas.microsoft.com/office/drawing/2014/main" id="{C31EB444-6452-CB7B-C099-4A2F35434F61}"/>
              </a:ext>
            </a:extLst>
          </p:cNvPr>
          <p:cNvSpPr>
            <a:spLocks noGrp="1"/>
          </p:cNvSpPr>
          <p:nvPr>
            <p:ph type="body" sz="quarter" idx="3"/>
          </p:nvPr>
        </p:nvSpPr>
        <p:spPr>
          <a:xfrm>
            <a:off x="4131727" y="1511760"/>
            <a:ext cx="8236803" cy="823912"/>
          </a:xfrm>
        </p:spPr>
        <p:txBody>
          <a:bodyPr>
            <a:normAutofit/>
          </a:bodyPr>
          <a:lstStyle/>
          <a:p>
            <a:r>
              <a:rPr lang="en-US" sz="2200" dirty="0"/>
              <a:t>Cylindrical Grade 1, UL listed for a 3-hour fire door</a:t>
            </a:r>
          </a:p>
        </p:txBody>
      </p:sp>
      <p:sp>
        <p:nvSpPr>
          <p:cNvPr id="9" name="Content Placeholder 8">
            <a:extLst>
              <a:ext uri="{FF2B5EF4-FFF2-40B4-BE49-F238E27FC236}">
                <a16:creationId xmlns:a16="http://schemas.microsoft.com/office/drawing/2014/main" id="{F493B5EB-259A-F6C1-624A-B02E5B348DB0}"/>
              </a:ext>
            </a:extLst>
          </p:cNvPr>
          <p:cNvSpPr>
            <a:spLocks noGrp="1"/>
          </p:cNvSpPr>
          <p:nvPr>
            <p:ph sz="quarter" idx="4"/>
          </p:nvPr>
        </p:nvSpPr>
        <p:spPr>
          <a:xfrm>
            <a:off x="4131727" y="2335671"/>
            <a:ext cx="6735195" cy="4132506"/>
          </a:xfrm>
        </p:spPr>
        <p:txBody>
          <a:bodyPr>
            <a:normAutofit fontScale="55000" lnSpcReduction="20000"/>
          </a:bodyPr>
          <a:lstStyle/>
          <a:p>
            <a:pPr marL="285750" indent="-285750">
              <a:buFont typeface="Arial" panose="020B0604020202020204" pitchFamily="34" charset="0"/>
              <a:buChar char="•"/>
            </a:pPr>
            <a:r>
              <a:rPr lang="en-US" dirty="0"/>
              <a:t>1 ¾” thick doors </a:t>
            </a:r>
          </a:p>
          <a:p>
            <a:pPr marL="742950" lvl="1" indent="-285750"/>
            <a:r>
              <a:rPr lang="en-US" dirty="0"/>
              <a:t>Can accommodate up to 2” thick doors</a:t>
            </a:r>
          </a:p>
          <a:p>
            <a:pPr marL="285750" indent="-285750">
              <a:buFont typeface="Arial" panose="020B0604020202020204" pitchFamily="34" charset="0"/>
              <a:buChar char="•"/>
            </a:pPr>
            <a:r>
              <a:rPr lang="en-US" dirty="0"/>
              <a:t>Tamper resistant screws for mounting</a:t>
            </a:r>
          </a:p>
          <a:p>
            <a:pPr marL="285750" indent="-285750">
              <a:buFont typeface="Arial" panose="020B0604020202020204" pitchFamily="34" charset="0"/>
              <a:buChar char="•"/>
            </a:pPr>
            <a:r>
              <a:rPr lang="en-US" dirty="0"/>
              <a:t>Compatible with standard KIK cylinder, SFIC 6 &amp; 7 pin cores, Sargent, Corbin, Yale, Schlage LFIC cores</a:t>
            </a:r>
          </a:p>
          <a:p>
            <a:pPr marL="285750" indent="-285750">
              <a:buFont typeface="Arial" panose="020B0604020202020204" pitchFamily="34" charset="0"/>
              <a:buChar char="•"/>
            </a:pPr>
            <a:r>
              <a:rPr lang="en-US" dirty="0"/>
              <a:t>Units are handed</a:t>
            </a:r>
          </a:p>
          <a:p>
            <a:pPr marL="285750" indent="-285750">
              <a:buFont typeface="Arial" panose="020B0604020202020204" pitchFamily="34" charset="0"/>
              <a:buChar char="•"/>
            </a:pPr>
            <a:r>
              <a:rPr lang="en-US" dirty="0"/>
              <a:t>2 ¾” backset std, 2 3/8” and 5” backset available</a:t>
            </a:r>
          </a:p>
          <a:p>
            <a:r>
              <a:rPr lang="en-US" dirty="0"/>
              <a:t>Functions:</a:t>
            </a:r>
          </a:p>
          <a:p>
            <a:pPr lvl="1"/>
            <a:r>
              <a:rPr lang="en-US" dirty="0"/>
              <a:t>F-75 Passage</a:t>
            </a:r>
          </a:p>
          <a:p>
            <a:pPr lvl="1"/>
            <a:r>
              <a:rPr lang="en-US" dirty="0"/>
              <a:t>F-76 Privacy</a:t>
            </a:r>
          </a:p>
          <a:p>
            <a:pPr lvl="1"/>
            <a:r>
              <a:rPr lang="en-US" dirty="0"/>
              <a:t>F-84 Classroom</a:t>
            </a:r>
          </a:p>
          <a:p>
            <a:pPr lvl="1"/>
            <a:r>
              <a:rPr lang="en-US" dirty="0"/>
              <a:t>F-86 Storeroom</a:t>
            </a:r>
          </a:p>
          <a:p>
            <a:r>
              <a:rPr lang="en-US" dirty="0"/>
              <a:t>No electrified options available</a:t>
            </a:r>
          </a:p>
        </p:txBody>
      </p:sp>
      <p:pic>
        <p:nvPicPr>
          <p:cNvPr id="11" name="Picture 10" descr="A close-up of a door handle&#10;&#10;Description automatically generated">
            <a:extLst>
              <a:ext uri="{FF2B5EF4-FFF2-40B4-BE49-F238E27FC236}">
                <a16:creationId xmlns:a16="http://schemas.microsoft.com/office/drawing/2014/main" id="{137348A4-4BF0-9A56-6655-700815358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612" y="2012244"/>
            <a:ext cx="1853023" cy="3558647"/>
          </a:xfrm>
          <a:prstGeom prst="rect">
            <a:avLst/>
          </a:prstGeom>
        </p:spPr>
      </p:pic>
    </p:spTree>
    <p:extLst>
      <p:ext uri="{BB962C8B-B14F-4D97-AF65-F5344CB8AC3E}">
        <p14:creationId xmlns:p14="http://schemas.microsoft.com/office/powerpoint/2010/main" val="3131415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1D57270-C8C6-437B-9750-87AC307A754D}"/>
              </a:ext>
            </a:extLst>
          </p:cNvPr>
          <p:cNvSpPr txBox="1"/>
          <p:nvPr/>
        </p:nvSpPr>
        <p:spPr>
          <a:xfrm>
            <a:off x="497401" y="5828207"/>
            <a:ext cx="2531444" cy="616836"/>
          </a:xfrm>
          <a:prstGeom prst="rect">
            <a:avLst/>
          </a:prstGeom>
          <a:noFill/>
        </p:spPr>
        <p:txBody>
          <a:bodyPr wrap="square" rtlCol="0">
            <a:spAutoFit/>
          </a:bodyPr>
          <a:lstStyle/>
          <a:p>
            <a:pPr algn="ctr">
              <a:lnSpc>
                <a:spcPct val="150000"/>
              </a:lnSpc>
            </a:pPr>
            <a:r>
              <a:rPr lang="en-US" sz="1200" dirty="0"/>
              <a:t>Find this product at </a:t>
            </a:r>
            <a:r>
              <a:rPr lang="en-US" sz="1200" dirty="0">
                <a:solidFill>
                  <a:srgbClr val="DB2C1D"/>
                </a:solidFill>
                <a:hlinkClick r:id="rId2"/>
              </a:rPr>
              <a:t>townsteel.com/products/</a:t>
            </a:r>
            <a:r>
              <a:rPr lang="en-US" sz="1200" dirty="0" err="1">
                <a:solidFill>
                  <a:srgbClr val="DB2C1D"/>
                </a:solidFill>
                <a:hlinkClick r:id="rId2"/>
              </a:rPr>
              <a:t>mrx</a:t>
            </a:r>
            <a:r>
              <a:rPr lang="en-US" sz="1200" dirty="0">
                <a:solidFill>
                  <a:srgbClr val="DB2C1D"/>
                </a:solidFill>
                <a:hlinkClick r:id="rId2"/>
              </a:rPr>
              <a:t>-a/</a:t>
            </a:r>
            <a:endParaRPr lang="en-US" sz="1200" dirty="0">
              <a:solidFill>
                <a:schemeClr val="accent1">
                  <a:lumMod val="50000"/>
                  <a:lumOff val="50000"/>
                </a:schemeClr>
              </a:solidFill>
            </a:endParaRPr>
          </a:p>
        </p:txBody>
      </p:sp>
      <p:sp>
        <p:nvSpPr>
          <p:cNvPr id="2" name="Title 1">
            <a:extLst>
              <a:ext uri="{FF2B5EF4-FFF2-40B4-BE49-F238E27FC236}">
                <a16:creationId xmlns:a16="http://schemas.microsoft.com/office/drawing/2014/main" id="{C37B9481-C62A-2222-9FB1-62A7BD3EE296}"/>
              </a:ext>
            </a:extLst>
          </p:cNvPr>
          <p:cNvSpPr>
            <a:spLocks noGrp="1"/>
          </p:cNvSpPr>
          <p:nvPr>
            <p:ph type="title"/>
          </p:nvPr>
        </p:nvSpPr>
        <p:spPr>
          <a:xfrm>
            <a:off x="839788" y="293792"/>
            <a:ext cx="10515600" cy="1325563"/>
          </a:xfrm>
        </p:spPr>
        <p:txBody>
          <a:bodyPr/>
          <a:lstStyle/>
          <a:p>
            <a:r>
              <a:rPr lang="en-US" dirty="0"/>
              <a:t>MRX-A Ligature Resistant </a:t>
            </a:r>
            <a:br>
              <a:rPr lang="en-US" dirty="0"/>
            </a:br>
            <a:r>
              <a:rPr lang="en-US" dirty="0"/>
              <a:t>Mortise Lock</a:t>
            </a:r>
          </a:p>
        </p:txBody>
      </p:sp>
      <p:sp>
        <p:nvSpPr>
          <p:cNvPr id="6" name="Text Placeholder 5">
            <a:extLst>
              <a:ext uri="{FF2B5EF4-FFF2-40B4-BE49-F238E27FC236}">
                <a16:creationId xmlns:a16="http://schemas.microsoft.com/office/drawing/2014/main" id="{C31EB444-6452-CB7B-C099-4A2F35434F61}"/>
              </a:ext>
            </a:extLst>
          </p:cNvPr>
          <p:cNvSpPr>
            <a:spLocks noGrp="1"/>
          </p:cNvSpPr>
          <p:nvPr>
            <p:ph type="body" sz="quarter" idx="3"/>
          </p:nvPr>
        </p:nvSpPr>
        <p:spPr>
          <a:xfrm>
            <a:off x="3166713" y="1704265"/>
            <a:ext cx="6679931" cy="823912"/>
          </a:xfrm>
        </p:spPr>
        <p:txBody>
          <a:bodyPr>
            <a:normAutofit fontScale="92500" lnSpcReduction="20000"/>
          </a:bodyPr>
          <a:lstStyle/>
          <a:p>
            <a:r>
              <a:rPr lang="en-US" dirty="0"/>
              <a:t>Non-clutching Mortise Grade 1, UL listed for a 3-hour fire door</a:t>
            </a:r>
          </a:p>
        </p:txBody>
      </p:sp>
      <p:sp>
        <p:nvSpPr>
          <p:cNvPr id="9" name="Content Placeholder 8">
            <a:extLst>
              <a:ext uri="{FF2B5EF4-FFF2-40B4-BE49-F238E27FC236}">
                <a16:creationId xmlns:a16="http://schemas.microsoft.com/office/drawing/2014/main" id="{F493B5EB-259A-F6C1-624A-B02E5B348DB0}"/>
              </a:ext>
            </a:extLst>
          </p:cNvPr>
          <p:cNvSpPr>
            <a:spLocks noGrp="1"/>
          </p:cNvSpPr>
          <p:nvPr>
            <p:ph sz="quarter" idx="4"/>
          </p:nvPr>
        </p:nvSpPr>
        <p:spPr>
          <a:xfrm>
            <a:off x="3166713" y="2528176"/>
            <a:ext cx="6679931" cy="3737869"/>
          </a:xfrm>
        </p:spPr>
        <p:txBody>
          <a:bodyPr>
            <a:normAutofit fontScale="62500" lnSpcReduction="20000"/>
          </a:bodyPr>
          <a:lstStyle/>
          <a:p>
            <a:pPr marL="285750" indent="-285750">
              <a:buFont typeface="Arial" panose="020B0604020202020204" pitchFamily="34" charset="0"/>
              <a:buChar char="•"/>
            </a:pPr>
            <a:r>
              <a:rPr lang="en-US" dirty="0"/>
              <a:t>1 ¾” thick doors- can accommodate different thicknesses</a:t>
            </a:r>
          </a:p>
          <a:p>
            <a:pPr marL="285750" indent="-285750">
              <a:buFont typeface="Arial" panose="020B0604020202020204" pitchFamily="34" charset="0"/>
              <a:buChar char="•"/>
            </a:pPr>
            <a:r>
              <a:rPr lang="en-US" dirty="0"/>
              <a:t>2 ¾” backset only</a:t>
            </a:r>
          </a:p>
          <a:p>
            <a:pPr marL="285750" indent="-285750">
              <a:buFont typeface="Arial" panose="020B0604020202020204" pitchFamily="34" charset="0"/>
              <a:buChar char="•"/>
            </a:pPr>
            <a:r>
              <a:rPr lang="en-US" dirty="0"/>
              <a:t>Tamper resistant screws for mounting</a:t>
            </a:r>
          </a:p>
          <a:p>
            <a:pPr marL="285750" indent="-285750">
              <a:buFont typeface="Arial" panose="020B0604020202020204" pitchFamily="34" charset="0"/>
              <a:buChar char="•"/>
            </a:pPr>
            <a:r>
              <a:rPr lang="en-US" dirty="0"/>
              <a:t>Compatible with standard mortise cylinder and various IC cores using the TownSteel cam</a:t>
            </a:r>
          </a:p>
          <a:p>
            <a:pPr marL="285750" indent="-285750">
              <a:buFont typeface="Arial" panose="020B0604020202020204" pitchFamily="34" charset="0"/>
              <a:buChar char="•"/>
            </a:pPr>
            <a:r>
              <a:rPr lang="en-US" dirty="0"/>
              <a:t>Units are handed</a:t>
            </a:r>
          </a:p>
          <a:p>
            <a:pPr marL="285750" indent="-285750">
              <a:buFont typeface="Arial" panose="020B0604020202020204" pitchFamily="34" charset="0"/>
              <a:buChar char="•"/>
            </a:pPr>
            <a:r>
              <a:rPr lang="en-US" dirty="0"/>
              <a:t>Uses the non-clutching mortise (MRX-L uses the clutching mortise)</a:t>
            </a:r>
          </a:p>
          <a:p>
            <a:pPr marL="285750" indent="-285750">
              <a:buFont typeface="Arial" panose="020B0604020202020204" pitchFamily="34" charset="0"/>
              <a:buChar char="•"/>
            </a:pPr>
            <a:r>
              <a:rPr lang="en-US" dirty="0"/>
              <a:t>Can handle all standard mortise functions</a:t>
            </a:r>
          </a:p>
        </p:txBody>
      </p:sp>
      <p:pic>
        <p:nvPicPr>
          <p:cNvPr id="4" name="Picture 3" descr="A close-up of a door handle&#10;&#10;Description automatically generated">
            <a:extLst>
              <a:ext uri="{FF2B5EF4-FFF2-40B4-BE49-F238E27FC236}">
                <a16:creationId xmlns:a16="http://schemas.microsoft.com/office/drawing/2014/main" id="{3855018C-7042-3237-F011-36491D4780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611" y="2012243"/>
            <a:ext cx="2075024" cy="3562431"/>
          </a:xfrm>
          <a:prstGeom prst="rect">
            <a:avLst/>
          </a:prstGeom>
        </p:spPr>
      </p:pic>
      <p:pic>
        <p:nvPicPr>
          <p:cNvPr id="7" name="Picture 6">
            <a:extLst>
              <a:ext uri="{FF2B5EF4-FFF2-40B4-BE49-F238E27FC236}">
                <a16:creationId xmlns:a16="http://schemas.microsoft.com/office/drawing/2014/main" id="{FC309DA1-A463-2006-BFFD-46E5E6C70D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0228" y="2836213"/>
            <a:ext cx="1701800" cy="1676400"/>
          </a:xfrm>
          <a:prstGeom prst="rect">
            <a:avLst/>
          </a:prstGeom>
        </p:spPr>
      </p:pic>
      <p:sp>
        <p:nvSpPr>
          <p:cNvPr id="10" name="TextBox 9">
            <a:extLst>
              <a:ext uri="{FF2B5EF4-FFF2-40B4-BE49-F238E27FC236}">
                <a16:creationId xmlns:a16="http://schemas.microsoft.com/office/drawing/2014/main" id="{350259B3-C0BC-09C8-01B8-5965F2B974A0}"/>
              </a:ext>
            </a:extLst>
          </p:cNvPr>
          <p:cNvSpPr txBox="1"/>
          <p:nvPr/>
        </p:nvSpPr>
        <p:spPr>
          <a:xfrm>
            <a:off x="9901973" y="4512613"/>
            <a:ext cx="2098309" cy="307777"/>
          </a:xfrm>
          <a:prstGeom prst="rect">
            <a:avLst/>
          </a:prstGeom>
          <a:noFill/>
        </p:spPr>
        <p:txBody>
          <a:bodyPr wrap="square" rtlCol="0">
            <a:spAutoFit/>
          </a:bodyPr>
          <a:lstStyle/>
          <a:p>
            <a:pPr algn="ctr"/>
            <a:r>
              <a:rPr lang="en-US" sz="1400" dirty="0"/>
              <a:t>TownSteel Cam Shape</a:t>
            </a:r>
          </a:p>
        </p:txBody>
      </p:sp>
    </p:spTree>
    <p:extLst>
      <p:ext uri="{BB962C8B-B14F-4D97-AF65-F5344CB8AC3E}">
        <p14:creationId xmlns:p14="http://schemas.microsoft.com/office/powerpoint/2010/main" val="3975397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0" lang="en-US" sz="4400" b="0" i="0" u="none" strike="noStrike" kern="1200" cap="none" spc="0" normalizeH="0" baseline="0" noProof="0" dirty="0">
                <a:ln>
                  <a:noFill/>
                </a:ln>
                <a:solidFill>
                  <a:prstClr val="black"/>
                </a:solidFill>
                <a:effectLst/>
                <a:uLnTx/>
                <a:uFillTx/>
                <a:latin typeface="Montserrat Medium"/>
                <a:ea typeface="+mj-ea"/>
                <a:cs typeface="+mj-cs"/>
              </a:rPr>
              <a:t>XMRX-A </a:t>
            </a:r>
            <a:r>
              <a:rPr lang="en-US" dirty="0">
                <a:solidFill>
                  <a:prstClr val="black"/>
                </a:solidFill>
                <a:latin typeface="Montserrat Medium"/>
              </a:rPr>
              <a:t>Electrified </a:t>
            </a:r>
            <a:r>
              <a:rPr kumimoji="0" lang="en-US" sz="4400" b="0" i="0" u="none" strike="noStrike" kern="1200" cap="none" spc="0" normalizeH="0" baseline="0" noProof="0" dirty="0">
                <a:ln>
                  <a:noFill/>
                </a:ln>
                <a:solidFill>
                  <a:prstClr val="black"/>
                </a:solidFill>
                <a:effectLst/>
                <a:uLnTx/>
                <a:uFillTx/>
                <a:latin typeface="Montserrat Medium"/>
                <a:ea typeface="+mj-ea"/>
                <a:cs typeface="+mj-cs"/>
              </a:rPr>
              <a:t>Ligature Resistant </a:t>
            </a:r>
            <a:br>
              <a:rPr kumimoji="0" lang="en-US" sz="4400" b="0" i="0" u="none" strike="noStrike" kern="1200" cap="none" spc="0" normalizeH="0" baseline="0" noProof="0" dirty="0">
                <a:ln>
                  <a:noFill/>
                </a:ln>
                <a:solidFill>
                  <a:prstClr val="black"/>
                </a:solidFill>
                <a:effectLst/>
                <a:uLnTx/>
                <a:uFillTx/>
                <a:latin typeface="Montserrat Medium"/>
                <a:ea typeface="+mj-ea"/>
                <a:cs typeface="+mj-cs"/>
              </a:rPr>
            </a:br>
            <a:r>
              <a:rPr kumimoji="0" lang="en-US" sz="4400" b="0" i="0" u="none" strike="noStrike" kern="1200" cap="none" spc="0" normalizeH="0" baseline="0" noProof="0" dirty="0">
                <a:ln>
                  <a:noFill/>
                </a:ln>
                <a:solidFill>
                  <a:prstClr val="black"/>
                </a:solidFill>
                <a:effectLst/>
                <a:uLnTx/>
                <a:uFillTx/>
                <a:latin typeface="Montserrat Medium"/>
                <a:ea typeface="+mj-ea"/>
                <a:cs typeface="+mj-cs"/>
              </a:rPr>
              <a:t>Mortise Lock</a:t>
            </a:r>
            <a:endParaRPr lang="en-US" sz="3600" b="1" dirty="0"/>
          </a:p>
        </p:txBody>
      </p:sp>
      <p:sp>
        <p:nvSpPr>
          <p:cNvPr id="7" name="Text Placeholder 6">
            <a:extLst>
              <a:ext uri="{FF2B5EF4-FFF2-40B4-BE49-F238E27FC236}">
                <a16:creationId xmlns:a16="http://schemas.microsoft.com/office/drawing/2014/main" id="{F6817D6D-8A4E-C9B4-8A75-FA9B898B1D94}"/>
              </a:ext>
            </a:extLst>
          </p:cNvPr>
          <p:cNvSpPr>
            <a:spLocks noGrp="1"/>
          </p:cNvSpPr>
          <p:nvPr>
            <p:ph type="body" sz="quarter" idx="3"/>
          </p:nvPr>
        </p:nvSpPr>
        <p:spPr>
          <a:xfrm>
            <a:off x="4581920" y="1681163"/>
            <a:ext cx="6773467" cy="823912"/>
          </a:xfrm>
        </p:spPr>
        <p:txBody>
          <a:bodyPr>
            <a:normAutofit fontScale="92500" lnSpcReduction="20000"/>
          </a:bodyPr>
          <a:lstStyle/>
          <a:p>
            <a:pPr marL="0" marR="0" lvl="0" indent="0" algn="l" defTabSz="914400" rtl="0" eaLnBrk="1" fontAlgn="auto" latinLnBrk="0" hangingPunct="1">
              <a:lnSpc>
                <a:spcPct val="125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Open Sans"/>
                <a:ea typeface="+mn-ea"/>
                <a:cs typeface="+mn-cs"/>
              </a:rPr>
              <a:t>Non-clutching Mortise Grade 1, UL listed for a 3-hour fire door</a:t>
            </a:r>
          </a:p>
        </p:txBody>
      </p:sp>
      <p:sp>
        <p:nvSpPr>
          <p:cNvPr id="9" name="Content Placeholder 8">
            <a:extLst>
              <a:ext uri="{FF2B5EF4-FFF2-40B4-BE49-F238E27FC236}">
                <a16:creationId xmlns:a16="http://schemas.microsoft.com/office/drawing/2014/main" id="{9D2E07AB-66AB-A3BA-A9F7-0305DABB6500}"/>
              </a:ext>
            </a:extLst>
          </p:cNvPr>
          <p:cNvSpPr>
            <a:spLocks noGrp="1"/>
          </p:cNvSpPr>
          <p:nvPr>
            <p:ph sz="quarter" idx="4"/>
          </p:nvPr>
        </p:nvSpPr>
        <p:spPr>
          <a:xfrm>
            <a:off x="4620126" y="2505073"/>
            <a:ext cx="7007192" cy="4100486"/>
          </a:xfrm>
        </p:spPr>
        <p:txBody>
          <a:bodyPr>
            <a:normAutofit fontScale="55000" lnSpcReduction="20000"/>
          </a:bodyPr>
          <a:lstStyle/>
          <a:p>
            <a:pPr marL="285750" indent="-285750">
              <a:buFont typeface="Arial" panose="020B0604020202020204" pitchFamily="34" charset="0"/>
              <a:buChar char="•"/>
            </a:pPr>
            <a:r>
              <a:rPr lang="en-US" dirty="0"/>
              <a:t>1 ¾” thick doors- can accommodate different thicknesses</a:t>
            </a:r>
          </a:p>
          <a:p>
            <a:pPr marL="285750" indent="-285750">
              <a:buFont typeface="Arial" panose="020B0604020202020204" pitchFamily="34" charset="0"/>
              <a:buChar char="•"/>
            </a:pPr>
            <a:r>
              <a:rPr lang="en-US" dirty="0"/>
              <a:t>2 ¾” backset only</a:t>
            </a:r>
          </a:p>
          <a:p>
            <a:pPr marL="285750" indent="-285750">
              <a:buFont typeface="Arial" panose="020B0604020202020204" pitchFamily="34" charset="0"/>
              <a:buChar char="•"/>
            </a:pPr>
            <a:r>
              <a:rPr lang="en-US" dirty="0"/>
              <a:t>Tamper resistant screws for mounting</a:t>
            </a:r>
          </a:p>
          <a:p>
            <a:pPr marL="285750" indent="-285750">
              <a:buFont typeface="Arial" panose="020B0604020202020204" pitchFamily="34" charset="0"/>
              <a:buChar char="•"/>
            </a:pPr>
            <a:r>
              <a:rPr lang="en-US" dirty="0"/>
              <a:t>Compatible with standard mortise cylinder and various IC cores</a:t>
            </a:r>
          </a:p>
          <a:p>
            <a:pPr marL="285750" indent="-285750">
              <a:buFont typeface="Arial" panose="020B0604020202020204" pitchFamily="34" charset="0"/>
              <a:buChar char="•"/>
            </a:pPr>
            <a:r>
              <a:rPr lang="en-US" dirty="0"/>
              <a:t>12 or 24 VDC</a:t>
            </a:r>
          </a:p>
          <a:p>
            <a:pPr marL="285750" indent="-285750">
              <a:buFont typeface="Arial" panose="020B0604020202020204" pitchFamily="34" charset="0"/>
              <a:buChar char="•"/>
            </a:pPr>
            <a:r>
              <a:rPr lang="en-US" dirty="0"/>
              <a:t>RQE (request to exit), DP (Door position), LP (Latch position) switches</a:t>
            </a:r>
          </a:p>
          <a:p>
            <a:pPr marL="285750" indent="-285750">
              <a:buFont typeface="Arial" panose="020B0604020202020204" pitchFamily="34" charset="0"/>
              <a:buChar char="•"/>
            </a:pPr>
            <a:r>
              <a:rPr lang="en-US" dirty="0"/>
              <a:t>Fail Safe or Fail Secure</a:t>
            </a:r>
          </a:p>
          <a:p>
            <a:pPr marL="285750" indent="-285750">
              <a:buFont typeface="Arial" panose="020B0604020202020204" pitchFamily="34" charset="0"/>
              <a:buChar char="•"/>
            </a:pPr>
            <a:r>
              <a:rPr lang="en-US" dirty="0"/>
              <a:t>Units are handed</a:t>
            </a:r>
          </a:p>
          <a:p>
            <a:r>
              <a:rPr lang="en-US" dirty="0"/>
              <a:t>See next slide for functions. Can handle all the standard mortise functions as applicable (except toggle type functions)</a:t>
            </a:r>
          </a:p>
        </p:txBody>
      </p:sp>
      <p:pic>
        <p:nvPicPr>
          <p:cNvPr id="14" name="Picture 13" descr="A close-up of a door handle&#10;&#10;Description automatically generated">
            <a:extLst>
              <a:ext uri="{FF2B5EF4-FFF2-40B4-BE49-F238E27FC236}">
                <a16:creationId xmlns:a16="http://schemas.microsoft.com/office/drawing/2014/main" id="{2BAF41AB-3F54-C8E9-CC03-8E002CF8F0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679" y="2093119"/>
            <a:ext cx="4352824" cy="4100486"/>
          </a:xfrm>
          <a:prstGeom prst="rect">
            <a:avLst/>
          </a:prstGeom>
        </p:spPr>
      </p:pic>
    </p:spTree>
    <p:extLst>
      <p:ext uri="{BB962C8B-B14F-4D97-AF65-F5344CB8AC3E}">
        <p14:creationId xmlns:p14="http://schemas.microsoft.com/office/powerpoint/2010/main" val="2976516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CC4154-C29F-4AE5-C1CE-7315E864A9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028" y="-346842"/>
            <a:ext cx="5299364" cy="6858000"/>
          </a:xfrm>
          <a:prstGeom prst="rect">
            <a:avLst/>
          </a:prstGeom>
        </p:spPr>
      </p:pic>
      <p:pic>
        <p:nvPicPr>
          <p:cNvPr id="6" name="Picture 5">
            <a:extLst>
              <a:ext uri="{FF2B5EF4-FFF2-40B4-BE49-F238E27FC236}">
                <a16:creationId xmlns:a16="http://schemas.microsoft.com/office/drawing/2014/main" id="{B50F573D-EE00-2471-ABA3-9E6C03DFD9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5392" y="-346842"/>
            <a:ext cx="5299364" cy="6858000"/>
          </a:xfrm>
          <a:prstGeom prst="rect">
            <a:avLst/>
          </a:prstGeom>
        </p:spPr>
      </p:pic>
    </p:spTree>
    <p:extLst>
      <p:ext uri="{BB962C8B-B14F-4D97-AF65-F5344CB8AC3E}">
        <p14:creationId xmlns:p14="http://schemas.microsoft.com/office/powerpoint/2010/main" val="1310802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8F0371-F9ED-C78E-7163-2ACCA395E4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028" y="-346842"/>
            <a:ext cx="5299364" cy="6858000"/>
          </a:xfrm>
          <a:prstGeom prst="rect">
            <a:avLst/>
          </a:prstGeom>
        </p:spPr>
      </p:pic>
      <p:pic>
        <p:nvPicPr>
          <p:cNvPr id="7" name="Picture 6">
            <a:extLst>
              <a:ext uri="{FF2B5EF4-FFF2-40B4-BE49-F238E27FC236}">
                <a16:creationId xmlns:a16="http://schemas.microsoft.com/office/drawing/2014/main" id="{6E55C94E-CEDA-EA57-4E51-5182E6D855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5392" y="-346842"/>
            <a:ext cx="5299364" cy="6858000"/>
          </a:xfrm>
          <a:prstGeom prst="rect">
            <a:avLst/>
          </a:prstGeom>
        </p:spPr>
      </p:pic>
    </p:spTree>
    <p:extLst>
      <p:ext uri="{BB962C8B-B14F-4D97-AF65-F5344CB8AC3E}">
        <p14:creationId xmlns:p14="http://schemas.microsoft.com/office/powerpoint/2010/main" val="1917320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0" lang="en-US" sz="4400" b="0" i="0" u="none" strike="noStrike" kern="1200" cap="none" spc="0" normalizeH="0" baseline="0" noProof="0" dirty="0">
                <a:ln>
                  <a:noFill/>
                </a:ln>
                <a:solidFill>
                  <a:prstClr val="black"/>
                </a:solidFill>
                <a:effectLst/>
                <a:uLnTx/>
                <a:uFillTx/>
                <a:latin typeface="Montserrat Medium"/>
                <a:ea typeface="+mj-ea"/>
                <a:cs typeface="+mj-cs"/>
              </a:rPr>
              <a:t>XMRX-A 30X Series </a:t>
            </a:r>
            <a:r>
              <a:rPr lang="en-US" dirty="0">
                <a:solidFill>
                  <a:prstClr val="black"/>
                </a:solidFill>
                <a:latin typeface="Montserrat Medium"/>
              </a:rPr>
              <a:t>Electrified </a:t>
            </a:r>
            <a:r>
              <a:rPr kumimoji="0" lang="en-US" sz="4400" b="0" i="0" u="none" strike="noStrike" kern="1200" cap="none" spc="0" normalizeH="0" baseline="0" noProof="0" dirty="0">
                <a:ln>
                  <a:noFill/>
                </a:ln>
                <a:solidFill>
                  <a:prstClr val="black"/>
                </a:solidFill>
                <a:effectLst/>
                <a:uLnTx/>
                <a:uFillTx/>
                <a:latin typeface="Montserrat Medium"/>
                <a:ea typeface="+mj-ea"/>
                <a:cs typeface="+mj-cs"/>
              </a:rPr>
              <a:t>Ligature Resistant Mortise Lock</a:t>
            </a:r>
            <a:endParaRPr lang="en-US" sz="3600" b="1" dirty="0"/>
          </a:p>
        </p:txBody>
      </p:sp>
      <p:sp>
        <p:nvSpPr>
          <p:cNvPr id="7" name="Text Placeholder 6">
            <a:extLst>
              <a:ext uri="{FF2B5EF4-FFF2-40B4-BE49-F238E27FC236}">
                <a16:creationId xmlns:a16="http://schemas.microsoft.com/office/drawing/2014/main" id="{F6817D6D-8A4E-C9B4-8A75-FA9B898B1D94}"/>
              </a:ext>
            </a:extLst>
          </p:cNvPr>
          <p:cNvSpPr>
            <a:spLocks noGrp="1"/>
          </p:cNvSpPr>
          <p:nvPr>
            <p:ph type="body" sz="quarter" idx="3"/>
          </p:nvPr>
        </p:nvSpPr>
        <p:spPr>
          <a:xfrm>
            <a:off x="4581920" y="1681163"/>
            <a:ext cx="6773467" cy="823912"/>
          </a:xfrm>
        </p:spPr>
        <p:txBody>
          <a:bodyPr>
            <a:normAutofit fontScale="92500" lnSpcReduction="20000"/>
          </a:bodyPr>
          <a:lstStyle/>
          <a:p>
            <a:pPr marL="0" marR="0" lvl="0" indent="0" algn="l" defTabSz="914400" rtl="0" eaLnBrk="1" fontAlgn="auto" latinLnBrk="0" hangingPunct="1">
              <a:lnSpc>
                <a:spcPct val="125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Open Sans"/>
                <a:ea typeface="+mn-ea"/>
                <a:cs typeface="+mn-cs"/>
              </a:rPr>
              <a:t>Non-clutching Mortise Grade 1, UL listed for a 3-hour fire door</a:t>
            </a:r>
          </a:p>
        </p:txBody>
      </p:sp>
      <p:sp>
        <p:nvSpPr>
          <p:cNvPr id="9" name="Content Placeholder 8">
            <a:extLst>
              <a:ext uri="{FF2B5EF4-FFF2-40B4-BE49-F238E27FC236}">
                <a16:creationId xmlns:a16="http://schemas.microsoft.com/office/drawing/2014/main" id="{9D2E07AB-66AB-A3BA-A9F7-0305DABB6500}"/>
              </a:ext>
            </a:extLst>
          </p:cNvPr>
          <p:cNvSpPr>
            <a:spLocks noGrp="1"/>
          </p:cNvSpPr>
          <p:nvPr>
            <p:ph sz="quarter" idx="4"/>
          </p:nvPr>
        </p:nvSpPr>
        <p:spPr>
          <a:xfrm>
            <a:off x="4620126" y="2505073"/>
            <a:ext cx="7007192" cy="3846031"/>
          </a:xfrm>
        </p:spPr>
        <p:txBody>
          <a:bodyPr>
            <a:normAutofit fontScale="55000" lnSpcReduction="20000"/>
          </a:bodyPr>
          <a:lstStyle/>
          <a:p>
            <a:pPr marL="285750" indent="-285750">
              <a:buFont typeface="Arial" panose="020B0604020202020204" pitchFamily="34" charset="0"/>
              <a:buChar char="•"/>
            </a:pPr>
            <a:r>
              <a:rPr lang="en-US" dirty="0"/>
              <a:t>1 ¾” thick doors- can accommodate different thicknesses</a:t>
            </a:r>
          </a:p>
          <a:p>
            <a:pPr marL="285750" indent="-285750">
              <a:buFont typeface="Arial" panose="020B0604020202020204" pitchFamily="34" charset="0"/>
              <a:buChar char="•"/>
            </a:pPr>
            <a:r>
              <a:rPr lang="en-US" dirty="0"/>
              <a:t>2 ¾” backset only</a:t>
            </a:r>
          </a:p>
          <a:p>
            <a:pPr marL="285750" indent="-285750">
              <a:buFont typeface="Arial" panose="020B0604020202020204" pitchFamily="34" charset="0"/>
              <a:buChar char="•"/>
            </a:pPr>
            <a:r>
              <a:rPr lang="en-US" dirty="0"/>
              <a:t>Tamper resistant screws for mounting</a:t>
            </a:r>
          </a:p>
          <a:p>
            <a:pPr marL="285750" indent="-285750">
              <a:buFont typeface="Arial" panose="020B0604020202020204" pitchFamily="34" charset="0"/>
              <a:buChar char="•"/>
            </a:pPr>
            <a:r>
              <a:rPr lang="en-US" dirty="0"/>
              <a:t>Compatible with standard mortise cylinder and various IC cores</a:t>
            </a:r>
          </a:p>
          <a:p>
            <a:pPr marL="285750" indent="-285750">
              <a:buFont typeface="Arial" panose="020B0604020202020204" pitchFamily="34" charset="0"/>
              <a:buChar char="•"/>
            </a:pPr>
            <a:r>
              <a:rPr lang="en-US" dirty="0"/>
              <a:t>10-30 VDC using a PCU</a:t>
            </a:r>
          </a:p>
          <a:p>
            <a:pPr marL="285750" indent="-285750">
              <a:buFont typeface="Arial" panose="020B0604020202020204" pitchFamily="34" charset="0"/>
              <a:buChar char="•"/>
            </a:pPr>
            <a:r>
              <a:rPr lang="en-US" dirty="0"/>
              <a:t>RQE (request to exit), DAJ (door ajar), MKO (mechanical key override), PRIV (privacy) switches</a:t>
            </a:r>
          </a:p>
          <a:p>
            <a:pPr marL="285750" indent="-285750">
              <a:buFont typeface="Arial" panose="020B0604020202020204" pitchFamily="34" charset="0"/>
              <a:buChar char="•"/>
            </a:pPr>
            <a:r>
              <a:rPr lang="en-US" dirty="0"/>
              <a:t>Fail Safe or Fail Secure (changeable in field on the PCU)</a:t>
            </a:r>
          </a:p>
          <a:p>
            <a:pPr marL="285750" indent="-285750">
              <a:buFont typeface="Arial" panose="020B0604020202020204" pitchFamily="34" charset="0"/>
              <a:buChar char="•"/>
            </a:pPr>
            <a:r>
              <a:rPr lang="en-US" dirty="0"/>
              <a:t>Units are handed</a:t>
            </a:r>
          </a:p>
          <a:p>
            <a:pPr marL="285750" indent="-285750">
              <a:buFont typeface="Arial" panose="020B0604020202020204" pitchFamily="34" charset="0"/>
              <a:buChar char="•"/>
            </a:pPr>
            <a:r>
              <a:rPr lang="en-US" dirty="0"/>
              <a:t>See next slide for functions. Can handle all the standard mortise functions as applicable (except toggle type functions)</a:t>
            </a:r>
          </a:p>
        </p:txBody>
      </p:sp>
      <p:pic>
        <p:nvPicPr>
          <p:cNvPr id="14" name="Picture 13" descr="A close-up of a door handle&#10;&#10;Description automatically generated">
            <a:extLst>
              <a:ext uri="{FF2B5EF4-FFF2-40B4-BE49-F238E27FC236}">
                <a16:creationId xmlns:a16="http://schemas.microsoft.com/office/drawing/2014/main" id="{2BAF41AB-3F54-C8E9-CC03-8E002CF8F0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187" y="1824763"/>
            <a:ext cx="3559895" cy="3353524"/>
          </a:xfrm>
          <a:prstGeom prst="rect">
            <a:avLst/>
          </a:prstGeom>
        </p:spPr>
      </p:pic>
      <p:pic>
        <p:nvPicPr>
          <p:cNvPr id="3" name="Picture 2">
            <a:extLst>
              <a:ext uri="{FF2B5EF4-FFF2-40B4-BE49-F238E27FC236}">
                <a16:creationId xmlns:a16="http://schemas.microsoft.com/office/drawing/2014/main" id="{60045411-5B56-4472-EF7C-EDB31F091E55}"/>
              </a:ext>
            </a:extLst>
          </p:cNvPr>
          <p:cNvPicPr>
            <a:picLocks noChangeAspect="1"/>
          </p:cNvPicPr>
          <p:nvPr/>
        </p:nvPicPr>
        <p:blipFill>
          <a:blip r:embed="rId3"/>
          <a:stretch>
            <a:fillRect/>
          </a:stretch>
        </p:blipFill>
        <p:spPr>
          <a:xfrm>
            <a:off x="897626" y="5312362"/>
            <a:ext cx="1278515" cy="1292116"/>
          </a:xfrm>
          <a:prstGeom prst="rect">
            <a:avLst/>
          </a:prstGeom>
        </p:spPr>
      </p:pic>
      <p:pic>
        <p:nvPicPr>
          <p:cNvPr id="4" name="Picture 3">
            <a:extLst>
              <a:ext uri="{FF2B5EF4-FFF2-40B4-BE49-F238E27FC236}">
                <a16:creationId xmlns:a16="http://schemas.microsoft.com/office/drawing/2014/main" id="{D0829F0A-EE8A-6F42-70B9-A9044AE301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450555" y="5170193"/>
            <a:ext cx="1182339" cy="1576453"/>
          </a:xfrm>
          <a:prstGeom prst="rect">
            <a:avLst/>
          </a:prstGeom>
        </p:spPr>
      </p:pic>
    </p:spTree>
    <p:extLst>
      <p:ext uri="{BB962C8B-B14F-4D97-AF65-F5344CB8AC3E}">
        <p14:creationId xmlns:p14="http://schemas.microsoft.com/office/powerpoint/2010/main" val="542038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8F0371-F9ED-C78E-7163-2ACCA395E418}"/>
              </a:ext>
            </a:extLst>
          </p:cNvPr>
          <p:cNvPicPr>
            <a:picLocks noChangeAspect="1"/>
          </p:cNvPicPr>
          <p:nvPr/>
        </p:nvPicPr>
        <p:blipFill rotWithShape="1">
          <a:blip r:embed="rId2">
            <a:extLst>
              <a:ext uri="{28A0092B-C50C-407E-A947-70E740481C1C}">
                <a14:useLocalDpi xmlns:a14="http://schemas.microsoft.com/office/drawing/2010/main" val="0"/>
              </a:ext>
            </a:extLst>
          </a:blip>
          <a:srcRect t="5057" b="35857"/>
          <a:stretch/>
        </p:blipFill>
        <p:spPr>
          <a:xfrm>
            <a:off x="536028" y="0"/>
            <a:ext cx="5299363" cy="4052047"/>
          </a:xfrm>
          <a:prstGeom prst="rect">
            <a:avLst/>
          </a:prstGeom>
        </p:spPr>
      </p:pic>
      <p:pic>
        <p:nvPicPr>
          <p:cNvPr id="7" name="Picture 6">
            <a:extLst>
              <a:ext uri="{FF2B5EF4-FFF2-40B4-BE49-F238E27FC236}">
                <a16:creationId xmlns:a16="http://schemas.microsoft.com/office/drawing/2014/main" id="{6E55C94E-CEDA-EA57-4E51-5182E6D8551A}"/>
              </a:ext>
            </a:extLst>
          </p:cNvPr>
          <p:cNvPicPr>
            <a:picLocks noChangeAspect="1"/>
          </p:cNvPicPr>
          <p:nvPr/>
        </p:nvPicPr>
        <p:blipFill rotWithShape="1">
          <a:blip r:embed="rId3">
            <a:extLst>
              <a:ext uri="{28A0092B-C50C-407E-A947-70E740481C1C}">
                <a14:useLocalDpi xmlns:a14="http://schemas.microsoft.com/office/drawing/2010/main" val="0"/>
              </a:ext>
            </a:extLst>
          </a:blip>
          <a:srcRect t="5057" b="35857"/>
          <a:stretch/>
        </p:blipFill>
        <p:spPr>
          <a:xfrm>
            <a:off x="5835392" y="0"/>
            <a:ext cx="5299363" cy="4052047"/>
          </a:xfrm>
          <a:prstGeom prst="rect">
            <a:avLst/>
          </a:prstGeom>
        </p:spPr>
      </p:pic>
      <p:sp>
        <p:nvSpPr>
          <p:cNvPr id="2" name="TextBox 1">
            <a:extLst>
              <a:ext uri="{FF2B5EF4-FFF2-40B4-BE49-F238E27FC236}">
                <a16:creationId xmlns:a16="http://schemas.microsoft.com/office/drawing/2014/main" id="{50922958-628A-D0B6-BCC7-859EFC534E12}"/>
              </a:ext>
            </a:extLst>
          </p:cNvPr>
          <p:cNvSpPr txBox="1"/>
          <p:nvPr/>
        </p:nvSpPr>
        <p:spPr>
          <a:xfrm>
            <a:off x="548701" y="4374777"/>
            <a:ext cx="11107271"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a:t>30X Series locks work with 10-30VDC</a:t>
            </a:r>
          </a:p>
          <a:p>
            <a:pPr marL="285750" indent="-285750">
              <a:buFont typeface="Arial" panose="020B0604020202020204" pitchFamily="34" charset="0"/>
              <a:buChar char="•"/>
            </a:pPr>
            <a:r>
              <a:rPr lang="en-US" sz="1600" dirty="0"/>
              <a:t>Fail Safe and Fail Secure is selectable in the field and can easily be changed</a:t>
            </a:r>
          </a:p>
          <a:p>
            <a:pPr marL="285750" indent="-285750">
              <a:buFont typeface="Arial" panose="020B0604020202020204" pitchFamily="34" charset="0"/>
              <a:buChar char="•"/>
            </a:pPr>
            <a:r>
              <a:rPr lang="en-US" sz="1600" dirty="0"/>
              <a:t>Functions:</a:t>
            </a:r>
          </a:p>
          <a:p>
            <a:pPr marL="742950" lvl="1" indent="-285750">
              <a:buFont typeface="Arial" panose="020B0604020202020204" pitchFamily="34" charset="0"/>
              <a:buChar char="•"/>
            </a:pPr>
            <a:r>
              <a:rPr lang="en-US" sz="1600" dirty="0"/>
              <a:t>LC – less cylinder - can be ordered, or you can simply not install the cylinder; this will eliminate the key override</a:t>
            </a:r>
          </a:p>
          <a:p>
            <a:pPr marL="742950" lvl="1" indent="-285750">
              <a:buFont typeface="Arial" panose="020B0604020202020204" pitchFamily="34" charset="0"/>
              <a:buChar char="•"/>
            </a:pPr>
            <a:r>
              <a:rPr lang="en-US" sz="1600" dirty="0"/>
              <a:t>DC – deadbolt with cylinder on each side</a:t>
            </a:r>
          </a:p>
          <a:p>
            <a:pPr marL="742950" lvl="1" indent="-285750">
              <a:buFont typeface="Arial" panose="020B0604020202020204" pitchFamily="34" charset="0"/>
              <a:buChar char="•"/>
            </a:pPr>
            <a:r>
              <a:rPr lang="en-US" sz="1600" dirty="0"/>
              <a:t>C – cylinder on each side</a:t>
            </a:r>
          </a:p>
          <a:p>
            <a:pPr marL="742950" lvl="1" indent="-285750">
              <a:buFont typeface="Arial" panose="020B0604020202020204" pitchFamily="34" charset="0"/>
              <a:buChar char="•"/>
            </a:pPr>
            <a:r>
              <a:rPr lang="en-US" sz="1600" dirty="0"/>
              <a:t>DB – deadbolt </a:t>
            </a: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3235139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D4D95-D07D-E0C3-F7AB-0AF43552D2ED}"/>
              </a:ext>
            </a:extLst>
          </p:cNvPr>
          <p:cNvSpPr>
            <a:spLocks noGrp="1"/>
          </p:cNvSpPr>
          <p:nvPr>
            <p:ph type="title"/>
          </p:nvPr>
        </p:nvSpPr>
        <p:spPr/>
        <p:txBody>
          <a:bodyPr>
            <a:normAutofit fontScale="90000"/>
          </a:bodyPr>
          <a:lstStyle/>
          <a:p>
            <a:r>
              <a:rPr kumimoji="0" lang="en-US" sz="4400" b="0" i="0" u="none" strike="noStrike" kern="1200" cap="none" spc="0" normalizeH="0" baseline="0" noProof="0" dirty="0">
                <a:ln>
                  <a:noFill/>
                </a:ln>
                <a:solidFill>
                  <a:prstClr val="black"/>
                </a:solidFill>
                <a:effectLst/>
                <a:uLnTx/>
                <a:uFillTx/>
                <a:latin typeface="Montserrat Medium"/>
                <a:ea typeface="+mj-ea"/>
                <a:cs typeface="+mj-cs"/>
              </a:rPr>
              <a:t>XMRXA </a:t>
            </a:r>
            <a:r>
              <a:rPr lang="en-US" dirty="0">
                <a:solidFill>
                  <a:prstClr val="black"/>
                </a:solidFill>
                <a:latin typeface="Montserrat Medium"/>
              </a:rPr>
              <a:t>Electronic </a:t>
            </a:r>
            <a:r>
              <a:rPr kumimoji="0" lang="en-US" sz="4400" b="0" i="0" u="none" strike="noStrike" kern="1200" cap="none" spc="0" normalizeH="0" baseline="0" noProof="0" dirty="0">
                <a:ln>
                  <a:noFill/>
                </a:ln>
                <a:solidFill>
                  <a:prstClr val="black"/>
                </a:solidFill>
                <a:effectLst/>
                <a:uLnTx/>
                <a:uFillTx/>
                <a:latin typeface="Montserrat Medium"/>
                <a:ea typeface="+mj-ea"/>
                <a:cs typeface="+mj-cs"/>
              </a:rPr>
              <a:t>Ligature Resistant </a:t>
            </a:r>
            <a:br>
              <a:rPr kumimoji="0" lang="en-US" sz="4400" b="0" i="0" u="none" strike="noStrike" kern="1200" cap="none" spc="0" normalizeH="0" baseline="0" noProof="0" dirty="0">
                <a:ln>
                  <a:noFill/>
                </a:ln>
                <a:solidFill>
                  <a:prstClr val="black"/>
                </a:solidFill>
                <a:effectLst/>
                <a:uLnTx/>
                <a:uFillTx/>
                <a:latin typeface="Montserrat Medium"/>
                <a:ea typeface="+mj-ea"/>
                <a:cs typeface="+mj-cs"/>
              </a:rPr>
            </a:br>
            <a:r>
              <a:rPr kumimoji="0" lang="en-US" sz="4400" b="0" i="0" u="none" strike="noStrike" kern="1200" cap="none" spc="0" normalizeH="0" baseline="0" noProof="0" dirty="0">
                <a:ln>
                  <a:noFill/>
                </a:ln>
                <a:solidFill>
                  <a:prstClr val="black"/>
                </a:solidFill>
                <a:effectLst/>
                <a:uLnTx/>
                <a:uFillTx/>
                <a:latin typeface="Montserrat Medium"/>
                <a:ea typeface="+mj-ea"/>
                <a:cs typeface="+mj-cs"/>
              </a:rPr>
              <a:t>Mortise Lock</a:t>
            </a:r>
            <a:endParaRPr lang="en-US" dirty="0"/>
          </a:p>
        </p:txBody>
      </p:sp>
      <p:pic>
        <p:nvPicPr>
          <p:cNvPr id="8" name="Content Placeholder 7" descr="A door with a lock and keypad&#10;&#10;Description automatically generated">
            <a:extLst>
              <a:ext uri="{FF2B5EF4-FFF2-40B4-BE49-F238E27FC236}">
                <a16:creationId xmlns:a16="http://schemas.microsoft.com/office/drawing/2014/main" id="{26A24625-68B4-5CA2-ABE0-64B75306656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16859" y="1958685"/>
            <a:ext cx="3789456" cy="4085218"/>
          </a:xfrm>
        </p:spPr>
      </p:pic>
      <p:sp>
        <p:nvSpPr>
          <p:cNvPr id="4" name="Content Placeholder 3">
            <a:extLst>
              <a:ext uri="{FF2B5EF4-FFF2-40B4-BE49-F238E27FC236}">
                <a16:creationId xmlns:a16="http://schemas.microsoft.com/office/drawing/2014/main" id="{584DC15E-3F6B-0D8E-AECD-5FE20183711A}"/>
              </a:ext>
            </a:extLst>
          </p:cNvPr>
          <p:cNvSpPr>
            <a:spLocks noGrp="1"/>
          </p:cNvSpPr>
          <p:nvPr>
            <p:ph sz="half" idx="2"/>
          </p:nvPr>
        </p:nvSpPr>
        <p:spPr>
          <a:xfrm>
            <a:off x="4419601" y="2145253"/>
            <a:ext cx="7355540" cy="4085218"/>
          </a:xfrm>
        </p:spPr>
        <p:txBody>
          <a:bodyPr>
            <a:normAutofit fontScale="92500"/>
          </a:bodyPr>
          <a:lstStyle/>
          <a:p>
            <a:pPr marL="285750" indent="-285750">
              <a:buFont typeface="Arial" panose="020B0604020202020204" pitchFamily="34" charset="0"/>
              <a:buChar char="•"/>
            </a:pPr>
            <a:r>
              <a:rPr lang="en-US" sz="1550" dirty="0"/>
              <a:t>1 ¾” thick doors- can accommodate different thicknesses</a:t>
            </a:r>
          </a:p>
          <a:p>
            <a:pPr marL="285750" indent="-285750">
              <a:buFont typeface="Arial" panose="020B0604020202020204" pitchFamily="34" charset="0"/>
              <a:buChar char="•"/>
            </a:pPr>
            <a:r>
              <a:rPr lang="en-US" sz="1550" dirty="0"/>
              <a:t>2 ¾” backset only</a:t>
            </a:r>
          </a:p>
          <a:p>
            <a:pPr marL="285750" indent="-285750">
              <a:buFont typeface="Arial" panose="020B0604020202020204" pitchFamily="34" charset="0"/>
              <a:buChar char="•"/>
            </a:pPr>
            <a:r>
              <a:rPr lang="en-US" sz="1550" dirty="0"/>
              <a:t>Tamper resistant screws for mounting</a:t>
            </a:r>
          </a:p>
          <a:p>
            <a:pPr marL="285750" indent="-285750">
              <a:buFont typeface="Arial" panose="020B0604020202020204" pitchFamily="34" charset="0"/>
              <a:buChar char="•"/>
            </a:pPr>
            <a:r>
              <a:rPr lang="en-US" sz="1550" dirty="0"/>
              <a:t>Compatible with standard mortise cylinder and various IC cores using the TownSteel cam</a:t>
            </a:r>
          </a:p>
          <a:p>
            <a:pPr marL="285750" indent="-285750">
              <a:buFont typeface="Arial" panose="020B0604020202020204" pitchFamily="34" charset="0"/>
              <a:buChar char="•"/>
            </a:pPr>
            <a:r>
              <a:rPr lang="en-US" sz="1550" dirty="0"/>
              <a:t>Units are handed</a:t>
            </a:r>
          </a:p>
          <a:p>
            <a:pPr marL="285750" indent="-285750">
              <a:buFont typeface="Arial" panose="020B0604020202020204" pitchFamily="34" charset="0"/>
              <a:buChar char="•"/>
            </a:pPr>
            <a:r>
              <a:rPr lang="en-US" sz="1550" dirty="0"/>
              <a:t>Programmable at the lock or with mobile app</a:t>
            </a:r>
          </a:p>
          <a:p>
            <a:pPr marL="285750" indent="-285750">
              <a:buFont typeface="Arial" panose="020B0604020202020204" pitchFamily="34" charset="0"/>
              <a:buChar char="•"/>
            </a:pPr>
            <a:r>
              <a:rPr lang="en-US" sz="1550" dirty="0"/>
              <a:t>4-6 digit PIN (2000 series) or 6-10 digit PIN (4000 / 5000 series), with 100 PIN code capacity (2000 series) or 400 PIN capacity for RFID credentials (4000 / 5000 series)</a:t>
            </a:r>
          </a:p>
          <a:p>
            <a:pPr marL="285750" indent="-285750">
              <a:buFont typeface="Arial" panose="020B0604020202020204" pitchFamily="34" charset="0"/>
              <a:buChar char="•"/>
            </a:pPr>
            <a:r>
              <a:rPr lang="en-US" sz="1550" dirty="0"/>
              <a:t>Battery operated with non-volatile memory and low-battery warning</a:t>
            </a:r>
          </a:p>
          <a:p>
            <a:pPr marL="285750" indent="-285750">
              <a:buFont typeface="Arial" panose="020B0604020202020204" pitchFamily="34" charset="0"/>
              <a:buChar char="•"/>
            </a:pPr>
            <a:r>
              <a:rPr lang="en-US" sz="1550" dirty="0"/>
              <a:t>Can handle all standard mortise functions</a:t>
            </a:r>
          </a:p>
        </p:txBody>
      </p:sp>
      <p:sp>
        <p:nvSpPr>
          <p:cNvPr id="9" name="TextBox 8">
            <a:extLst>
              <a:ext uri="{FF2B5EF4-FFF2-40B4-BE49-F238E27FC236}">
                <a16:creationId xmlns:a16="http://schemas.microsoft.com/office/drawing/2014/main" id="{55ECF89E-7E68-CE98-B1D6-E8D4D8B0B06B}"/>
              </a:ext>
            </a:extLst>
          </p:cNvPr>
          <p:cNvSpPr txBox="1"/>
          <p:nvPr/>
        </p:nvSpPr>
        <p:spPr>
          <a:xfrm>
            <a:off x="1146175" y="6158538"/>
            <a:ext cx="2330823" cy="305233"/>
          </a:xfrm>
          <a:prstGeom prst="rect">
            <a:avLst/>
          </a:prstGeom>
          <a:noFill/>
        </p:spPr>
        <p:txBody>
          <a:bodyPr wrap="square" rtlCol="0">
            <a:spAutoFit/>
          </a:bodyPr>
          <a:lstStyle/>
          <a:p>
            <a:pPr algn="ctr"/>
            <a:r>
              <a:rPr lang="en-US" dirty="0"/>
              <a:t>XMRXA 5000RF</a:t>
            </a:r>
          </a:p>
        </p:txBody>
      </p:sp>
      <p:sp>
        <p:nvSpPr>
          <p:cNvPr id="12" name="Text Placeholder 6">
            <a:extLst>
              <a:ext uri="{FF2B5EF4-FFF2-40B4-BE49-F238E27FC236}">
                <a16:creationId xmlns:a16="http://schemas.microsoft.com/office/drawing/2014/main" id="{A24BFEDC-0CA3-F461-2025-EC6E25C4FECA}"/>
              </a:ext>
            </a:extLst>
          </p:cNvPr>
          <p:cNvSpPr txBox="1">
            <a:spLocks/>
          </p:cNvSpPr>
          <p:nvPr/>
        </p:nvSpPr>
        <p:spPr>
          <a:xfrm>
            <a:off x="4581920" y="1681163"/>
            <a:ext cx="6773467" cy="530192"/>
          </a:xfrm>
          <a:prstGeom prst="rect">
            <a:avLst/>
          </a:prstGeom>
        </p:spPr>
        <p:txBody>
          <a:bodyPr>
            <a:normAutofit fontScale="92500"/>
          </a:bodyPr>
          <a:lst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2400" b="1" dirty="0">
                <a:solidFill>
                  <a:prstClr val="black"/>
                </a:solidFill>
                <a:latin typeface="Open Sans"/>
              </a:rPr>
              <a:t>Mortise Grade 1, UL listed for a 3-hour fire door</a:t>
            </a:r>
          </a:p>
        </p:txBody>
      </p:sp>
    </p:spTree>
    <p:extLst>
      <p:ext uri="{BB962C8B-B14F-4D97-AF65-F5344CB8AC3E}">
        <p14:creationId xmlns:p14="http://schemas.microsoft.com/office/powerpoint/2010/main" val="91345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E7EB9-2155-CD11-35C6-E6BD60F6D327}"/>
              </a:ext>
            </a:extLst>
          </p:cNvPr>
          <p:cNvSpPr>
            <a:spLocks noGrp="1"/>
          </p:cNvSpPr>
          <p:nvPr>
            <p:ph type="title"/>
          </p:nvPr>
        </p:nvSpPr>
        <p:spPr/>
        <p:txBody>
          <a:bodyPr>
            <a:normAutofit/>
          </a:bodyPr>
          <a:lstStyle/>
          <a:p>
            <a:r>
              <a:rPr lang="en-US" sz="4400" b="1" dirty="0">
                <a:latin typeface="Open Sans" panose="020B0606030504020204" pitchFamily="34" charset="0"/>
                <a:ea typeface="Open Sans" panose="020B0606030504020204" pitchFamily="34" charset="0"/>
                <a:cs typeface="Open Sans" panose="020B0606030504020204" pitchFamily="34" charset="0"/>
              </a:rPr>
              <a:t>TownSteel Ligature Resistant Locks</a:t>
            </a:r>
            <a:endParaRPr lang="en-US" dirty="0"/>
          </a:p>
        </p:txBody>
      </p:sp>
      <p:sp>
        <p:nvSpPr>
          <p:cNvPr id="3" name="Content Placeholder 2">
            <a:extLst>
              <a:ext uri="{FF2B5EF4-FFF2-40B4-BE49-F238E27FC236}">
                <a16:creationId xmlns:a16="http://schemas.microsoft.com/office/drawing/2014/main" id="{9E00D598-8003-89F4-4059-18DA0EDD3D12}"/>
              </a:ext>
            </a:extLst>
          </p:cNvPr>
          <p:cNvSpPr>
            <a:spLocks noGrp="1"/>
          </p:cNvSpPr>
          <p:nvPr>
            <p:ph idx="1"/>
          </p:nvPr>
        </p:nvSpPr>
        <p:spPr>
          <a:xfrm>
            <a:off x="3990886" y="1825625"/>
            <a:ext cx="7362914" cy="4667250"/>
          </a:xfrm>
        </p:spPr>
        <p:txBody>
          <a:bodyPr>
            <a:normAutofit lnSpcReduction="10000"/>
          </a:bodyPr>
          <a:lstStyle/>
          <a:p>
            <a:pPr marL="0" indent="0">
              <a:buNone/>
            </a:pPr>
            <a:r>
              <a:rPr lang="en-US" sz="1800" dirty="0">
                <a:effectLst/>
                <a:ea typeface="Calibri" panose="020F0502020204030204" pitchFamily="34" charset="0"/>
                <a:cs typeface="Times New Roman" panose="02020603050405020304" pitchFamily="18" charset="0"/>
              </a:rPr>
              <a:t>Ligature Resistant Locks are used to help prevent people from causing self harm by attaching a ligature to the door lock. These are most used in </a:t>
            </a:r>
            <a:r>
              <a:rPr lang="en-US" sz="1800" b="1" dirty="0">
                <a:effectLst/>
                <a:ea typeface="Calibri" panose="020F0502020204030204" pitchFamily="34" charset="0"/>
                <a:cs typeface="Times New Roman" panose="02020603050405020304" pitchFamily="18" charset="0"/>
              </a:rPr>
              <a:t>Psychiatric Hospitals, Detention Centers and Behavioral Healthcare settings</a:t>
            </a:r>
            <a:r>
              <a:rPr lang="en-US" sz="1800" dirty="0">
                <a:effectLst/>
                <a:ea typeface="Calibri" panose="020F0502020204030204" pitchFamily="34" charset="0"/>
                <a:cs typeface="Times New Roman" panose="02020603050405020304" pitchFamily="18" charset="0"/>
              </a:rPr>
              <a:t>. </a:t>
            </a:r>
            <a:endParaRPr lang="en-US" sz="1000" dirty="0"/>
          </a:p>
          <a:p>
            <a:pPr marL="0" indent="0">
              <a:buNone/>
            </a:pPr>
            <a:r>
              <a:rPr lang="en-US" sz="1800" dirty="0"/>
              <a:t>Ligature Resistant lock set:</a:t>
            </a:r>
          </a:p>
          <a:p>
            <a:r>
              <a:rPr lang="en-US" sz="1800" dirty="0"/>
              <a:t>3pt and 5pt ligature resistant</a:t>
            </a:r>
          </a:p>
          <a:p>
            <a:r>
              <a:rPr lang="en-US" sz="1800" dirty="0"/>
              <a:t>Ligatures:</a:t>
            </a:r>
          </a:p>
          <a:p>
            <a:pPr lvl="1"/>
            <a:r>
              <a:rPr lang="en-US" sz="1400" dirty="0"/>
              <a:t>Shoelace</a:t>
            </a:r>
          </a:p>
          <a:p>
            <a:pPr lvl="1"/>
            <a:r>
              <a:rPr lang="en-US" sz="1400" dirty="0"/>
              <a:t>Guitar string</a:t>
            </a:r>
          </a:p>
          <a:p>
            <a:pPr lvl="1"/>
            <a:r>
              <a:rPr lang="en-US" sz="1400" dirty="0"/>
              <a:t>Ear bud wire</a:t>
            </a:r>
          </a:p>
          <a:p>
            <a:pPr lvl="1"/>
            <a:r>
              <a:rPr lang="en-US" sz="1400" dirty="0"/>
              <a:t>Dental floss</a:t>
            </a:r>
          </a:p>
          <a:p>
            <a:pPr lvl="1"/>
            <a:r>
              <a:rPr lang="en-US" sz="1400" dirty="0"/>
              <a:t>Belt</a:t>
            </a:r>
          </a:p>
          <a:p>
            <a:pPr lvl="1"/>
            <a:r>
              <a:rPr lang="en-US" sz="1400" dirty="0"/>
              <a:t>Towel, sheet,  etc.</a:t>
            </a:r>
          </a:p>
        </p:txBody>
      </p:sp>
    </p:spTree>
    <p:extLst>
      <p:ext uri="{BB962C8B-B14F-4D97-AF65-F5344CB8AC3E}">
        <p14:creationId xmlns:p14="http://schemas.microsoft.com/office/powerpoint/2010/main" val="158428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D48D0-6E25-EA7A-3651-4C1C715578A7}"/>
              </a:ext>
            </a:extLst>
          </p:cNvPr>
          <p:cNvSpPr>
            <a:spLocks noGrp="1"/>
          </p:cNvSpPr>
          <p:nvPr>
            <p:ph type="title"/>
          </p:nvPr>
        </p:nvSpPr>
        <p:spPr/>
        <p:txBody>
          <a:bodyPr/>
          <a:lstStyle/>
          <a:p>
            <a:r>
              <a:rPr lang="en-US" dirty="0"/>
              <a:t>TRX-L Ligature Resistant </a:t>
            </a:r>
            <a:br>
              <a:rPr lang="en-US" dirty="0"/>
            </a:br>
            <a:r>
              <a:rPr lang="en-US" dirty="0"/>
              <a:t>Cylindrical Lock</a:t>
            </a:r>
          </a:p>
        </p:txBody>
      </p:sp>
      <p:pic>
        <p:nvPicPr>
          <p:cNvPr id="6" name="Content Placeholder 5" descr="A door handle on a white door&#10;&#10;Description automatically generated">
            <a:extLst>
              <a:ext uri="{FF2B5EF4-FFF2-40B4-BE49-F238E27FC236}">
                <a16:creationId xmlns:a16="http://schemas.microsoft.com/office/drawing/2014/main" id="{BD2C964A-1E58-AB1C-3984-455BF800F82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17746" y="1933048"/>
            <a:ext cx="3959322" cy="3750150"/>
          </a:xfrm>
        </p:spPr>
      </p:pic>
      <p:sp>
        <p:nvSpPr>
          <p:cNvPr id="9" name="Content Placeholder 8">
            <a:extLst>
              <a:ext uri="{FF2B5EF4-FFF2-40B4-BE49-F238E27FC236}">
                <a16:creationId xmlns:a16="http://schemas.microsoft.com/office/drawing/2014/main" id="{98F164F7-8F39-0E45-07DA-4410F7F48520}"/>
              </a:ext>
            </a:extLst>
          </p:cNvPr>
          <p:cNvSpPr>
            <a:spLocks noGrp="1"/>
          </p:cNvSpPr>
          <p:nvPr>
            <p:ph sz="quarter" idx="4"/>
          </p:nvPr>
        </p:nvSpPr>
        <p:spPr>
          <a:xfrm>
            <a:off x="4131727" y="2505075"/>
            <a:ext cx="7792827" cy="3987800"/>
          </a:xfrm>
        </p:spPr>
        <p:txBody>
          <a:bodyPr>
            <a:normAutofit fontScale="25000" lnSpcReduction="20000"/>
          </a:bodyPr>
          <a:lstStyle/>
          <a:p>
            <a:pPr marL="285750" indent="-285750">
              <a:buFont typeface="Arial" panose="020B0604020202020204" pitchFamily="34" charset="0"/>
              <a:buChar char="•"/>
            </a:pPr>
            <a:r>
              <a:rPr lang="en-US" sz="5600" dirty="0"/>
              <a:t>1 ¾” thick doors (can accommodate 1 3/8” w Spacers)</a:t>
            </a:r>
          </a:p>
          <a:p>
            <a:pPr marL="285750" indent="-285750">
              <a:buFont typeface="Arial" panose="020B0604020202020204" pitchFamily="34" charset="0"/>
              <a:buChar char="•"/>
            </a:pPr>
            <a:r>
              <a:rPr lang="en-US" sz="5600" dirty="0"/>
              <a:t>Tamper resistant screws for mounting</a:t>
            </a:r>
          </a:p>
          <a:p>
            <a:pPr marL="285750" indent="-285750">
              <a:buFont typeface="Arial" panose="020B0604020202020204" pitchFamily="34" charset="0"/>
              <a:buChar char="•"/>
            </a:pPr>
            <a:r>
              <a:rPr lang="en-US" sz="5600" dirty="0"/>
              <a:t>Compatible with standard KIK cylinder, SFIC 6 &amp; 7 pin cores, Corbin, Schlage LFIC cores</a:t>
            </a:r>
          </a:p>
          <a:p>
            <a:pPr marL="285750" indent="-285750">
              <a:buFont typeface="Arial" panose="020B0604020202020204" pitchFamily="34" charset="0"/>
              <a:buChar char="•"/>
            </a:pPr>
            <a:r>
              <a:rPr lang="en-US" sz="5600" dirty="0"/>
              <a:t>Units are handed</a:t>
            </a:r>
          </a:p>
          <a:p>
            <a:pPr marL="285750" indent="-285750">
              <a:buFont typeface="Arial" panose="020B0604020202020204" pitchFamily="34" charset="0"/>
              <a:buChar char="•"/>
            </a:pPr>
            <a:r>
              <a:rPr lang="en-US" sz="5600" dirty="0"/>
              <a:t>2 ¾” backset standard, 2 3/8” and 5” backset available</a:t>
            </a:r>
          </a:p>
          <a:p>
            <a:pPr marL="285750" indent="-285750">
              <a:buFont typeface="Arial" panose="020B0604020202020204" pitchFamily="34" charset="0"/>
              <a:buChar char="•"/>
            </a:pPr>
            <a:r>
              <a:rPr lang="en-US" sz="5600" dirty="0"/>
              <a:t>Allen wrench to secure outside lever</a:t>
            </a:r>
          </a:p>
          <a:p>
            <a:pPr marL="285750" indent="-285750">
              <a:buFont typeface="Arial" panose="020B0604020202020204" pitchFamily="34" charset="0"/>
              <a:buChar char="•"/>
            </a:pPr>
            <a:r>
              <a:rPr lang="en-US" sz="5600" dirty="0"/>
              <a:t>Functions:</a:t>
            </a:r>
          </a:p>
          <a:p>
            <a:pPr marL="742950" lvl="1" indent="-285750"/>
            <a:r>
              <a:rPr lang="en-US" sz="4800" dirty="0"/>
              <a:t>F-75 Passage</a:t>
            </a:r>
          </a:p>
          <a:p>
            <a:pPr marL="742950" lvl="1" indent="-285750"/>
            <a:r>
              <a:rPr lang="en-US" sz="4800" dirty="0"/>
              <a:t>F-76 Privacy</a:t>
            </a:r>
          </a:p>
          <a:p>
            <a:pPr marL="742950" lvl="1" indent="-285750"/>
            <a:r>
              <a:rPr lang="en-US" sz="4800" dirty="0"/>
              <a:t>F-84 Classroom</a:t>
            </a:r>
          </a:p>
          <a:p>
            <a:pPr marL="742950" lvl="1" indent="-285750"/>
            <a:r>
              <a:rPr lang="en-US" sz="4800" dirty="0"/>
              <a:t>F-86 Storeroom</a:t>
            </a:r>
          </a:p>
          <a:p>
            <a:pPr marL="742950" lvl="1" indent="-285750"/>
            <a:r>
              <a:rPr lang="en-US" sz="4800" dirty="0"/>
              <a:t>F-87 Asylum</a:t>
            </a:r>
          </a:p>
          <a:p>
            <a:pPr marL="742950" lvl="1" indent="-285750"/>
            <a:r>
              <a:rPr lang="en-US" sz="4800" dirty="0"/>
              <a:t>F-109 Office</a:t>
            </a:r>
          </a:p>
        </p:txBody>
      </p:sp>
      <p:sp>
        <p:nvSpPr>
          <p:cNvPr id="12" name="Text Placeholder 5">
            <a:extLst>
              <a:ext uri="{FF2B5EF4-FFF2-40B4-BE49-F238E27FC236}">
                <a16:creationId xmlns:a16="http://schemas.microsoft.com/office/drawing/2014/main" id="{BEDCBA26-6B8A-17A0-9922-DD11D6FDA9F4}"/>
              </a:ext>
            </a:extLst>
          </p:cNvPr>
          <p:cNvSpPr txBox="1">
            <a:spLocks/>
          </p:cNvSpPr>
          <p:nvPr/>
        </p:nvSpPr>
        <p:spPr>
          <a:xfrm>
            <a:off x="4131727" y="1511760"/>
            <a:ext cx="8236803" cy="823912"/>
          </a:xfrm>
          <a:prstGeom prst="rect">
            <a:avLst/>
          </a:prstGeom>
        </p:spPr>
        <p:txBody>
          <a:bodyPr vert="horz" lIns="91440" tIns="45720" rIns="91440" bIns="45720" rtlCol="0" anchor="b">
            <a:normAutofit/>
          </a:bodyPr>
          <a:lstStyle>
            <a:lvl1pPr marL="0" indent="0" algn="l" defTabSz="914400" rtl="0" eaLnBrk="1" latinLnBrk="0" hangingPunct="1">
              <a:lnSpc>
                <a:spcPct val="125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125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25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25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25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200" dirty="0"/>
              <a:t>Cylindrical Grade 1, UL listed for a 3-hour fire door</a:t>
            </a:r>
          </a:p>
        </p:txBody>
      </p:sp>
      <p:sp>
        <p:nvSpPr>
          <p:cNvPr id="13" name="TextBox 12">
            <a:extLst>
              <a:ext uri="{FF2B5EF4-FFF2-40B4-BE49-F238E27FC236}">
                <a16:creationId xmlns:a16="http://schemas.microsoft.com/office/drawing/2014/main" id="{E15B9213-4C09-4F2D-35CA-5E649FF348B9}"/>
              </a:ext>
            </a:extLst>
          </p:cNvPr>
          <p:cNvSpPr txBox="1"/>
          <p:nvPr/>
        </p:nvSpPr>
        <p:spPr>
          <a:xfrm>
            <a:off x="497401" y="5828207"/>
            <a:ext cx="2531444" cy="616836"/>
          </a:xfrm>
          <a:prstGeom prst="rect">
            <a:avLst/>
          </a:prstGeom>
          <a:noFill/>
        </p:spPr>
        <p:txBody>
          <a:bodyPr wrap="square" rtlCol="0">
            <a:spAutoFit/>
          </a:bodyPr>
          <a:lstStyle/>
          <a:p>
            <a:pPr algn="ctr">
              <a:lnSpc>
                <a:spcPct val="150000"/>
              </a:lnSpc>
            </a:pPr>
            <a:r>
              <a:rPr lang="en-US" sz="1200" dirty="0"/>
              <a:t>Find this product at </a:t>
            </a:r>
            <a:r>
              <a:rPr lang="en-US" sz="1200" dirty="0">
                <a:solidFill>
                  <a:srgbClr val="DB2C1D"/>
                </a:solidFill>
                <a:hlinkClick r:id="rId3"/>
              </a:rPr>
              <a:t>townsteel.com/products/trx-l/</a:t>
            </a:r>
            <a:endParaRPr lang="en-US" sz="1200" dirty="0">
              <a:solidFill>
                <a:schemeClr val="accent1">
                  <a:lumMod val="50000"/>
                  <a:lumOff val="50000"/>
                </a:schemeClr>
              </a:solidFill>
            </a:endParaRPr>
          </a:p>
        </p:txBody>
      </p:sp>
    </p:spTree>
    <p:extLst>
      <p:ext uri="{BB962C8B-B14F-4D97-AF65-F5344CB8AC3E}">
        <p14:creationId xmlns:p14="http://schemas.microsoft.com/office/powerpoint/2010/main" val="508162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1D57270-C8C6-437B-9750-87AC307A754D}"/>
              </a:ext>
            </a:extLst>
          </p:cNvPr>
          <p:cNvSpPr txBox="1"/>
          <p:nvPr/>
        </p:nvSpPr>
        <p:spPr>
          <a:xfrm>
            <a:off x="1118817" y="5828207"/>
            <a:ext cx="2531444" cy="616836"/>
          </a:xfrm>
          <a:prstGeom prst="rect">
            <a:avLst/>
          </a:prstGeom>
          <a:noFill/>
        </p:spPr>
        <p:txBody>
          <a:bodyPr wrap="square" rtlCol="0">
            <a:spAutoFit/>
          </a:bodyPr>
          <a:lstStyle/>
          <a:p>
            <a:pPr algn="ctr">
              <a:lnSpc>
                <a:spcPct val="150000"/>
              </a:lnSpc>
            </a:pPr>
            <a:r>
              <a:rPr lang="en-US" sz="1200" dirty="0"/>
              <a:t>Find this product at </a:t>
            </a:r>
            <a:r>
              <a:rPr lang="en-US" sz="1200" dirty="0">
                <a:solidFill>
                  <a:srgbClr val="DB2C1D"/>
                </a:solidFill>
                <a:hlinkClick r:id="rId2"/>
              </a:rPr>
              <a:t>townsteel.com/products/mrx-l/</a:t>
            </a:r>
            <a:endParaRPr lang="en-US" sz="1200" dirty="0">
              <a:solidFill>
                <a:schemeClr val="accent1">
                  <a:lumMod val="50000"/>
                  <a:lumOff val="50000"/>
                </a:schemeClr>
              </a:solidFill>
            </a:endParaRPr>
          </a:p>
        </p:txBody>
      </p:sp>
      <p:sp>
        <p:nvSpPr>
          <p:cNvPr id="2" name="Title 1">
            <a:extLst>
              <a:ext uri="{FF2B5EF4-FFF2-40B4-BE49-F238E27FC236}">
                <a16:creationId xmlns:a16="http://schemas.microsoft.com/office/drawing/2014/main" id="{C37B9481-C62A-2222-9FB1-62A7BD3EE296}"/>
              </a:ext>
            </a:extLst>
          </p:cNvPr>
          <p:cNvSpPr>
            <a:spLocks noGrp="1"/>
          </p:cNvSpPr>
          <p:nvPr>
            <p:ph type="title"/>
          </p:nvPr>
        </p:nvSpPr>
        <p:spPr>
          <a:xfrm>
            <a:off x="839788" y="293792"/>
            <a:ext cx="10515600" cy="1325563"/>
          </a:xfrm>
        </p:spPr>
        <p:txBody>
          <a:bodyPr/>
          <a:lstStyle/>
          <a:p>
            <a:r>
              <a:rPr lang="en-US" dirty="0"/>
              <a:t>MRX-L Ligature Resistant </a:t>
            </a:r>
            <a:br>
              <a:rPr lang="en-US" dirty="0"/>
            </a:br>
            <a:r>
              <a:rPr lang="en-US" dirty="0"/>
              <a:t>Mortise Lock</a:t>
            </a:r>
          </a:p>
        </p:txBody>
      </p:sp>
      <p:sp>
        <p:nvSpPr>
          <p:cNvPr id="6" name="Text Placeholder 5">
            <a:extLst>
              <a:ext uri="{FF2B5EF4-FFF2-40B4-BE49-F238E27FC236}">
                <a16:creationId xmlns:a16="http://schemas.microsoft.com/office/drawing/2014/main" id="{C31EB444-6452-CB7B-C099-4A2F35434F61}"/>
              </a:ext>
            </a:extLst>
          </p:cNvPr>
          <p:cNvSpPr>
            <a:spLocks noGrp="1"/>
          </p:cNvSpPr>
          <p:nvPr>
            <p:ph type="body" sz="quarter" idx="3"/>
          </p:nvPr>
        </p:nvSpPr>
        <p:spPr>
          <a:xfrm>
            <a:off x="4833257" y="1704265"/>
            <a:ext cx="6997959" cy="823912"/>
          </a:xfrm>
        </p:spPr>
        <p:txBody>
          <a:bodyPr>
            <a:normAutofit fontScale="92500" lnSpcReduction="20000"/>
          </a:bodyPr>
          <a:lstStyle/>
          <a:p>
            <a:r>
              <a:rPr lang="en-US" dirty="0"/>
              <a:t>Non-clutching Mortise Grade 1, UL listed for a 3-hour fire door</a:t>
            </a:r>
          </a:p>
        </p:txBody>
      </p:sp>
      <p:sp>
        <p:nvSpPr>
          <p:cNvPr id="9" name="Content Placeholder 8">
            <a:extLst>
              <a:ext uri="{FF2B5EF4-FFF2-40B4-BE49-F238E27FC236}">
                <a16:creationId xmlns:a16="http://schemas.microsoft.com/office/drawing/2014/main" id="{F493B5EB-259A-F6C1-624A-B02E5B348DB0}"/>
              </a:ext>
            </a:extLst>
          </p:cNvPr>
          <p:cNvSpPr>
            <a:spLocks noGrp="1"/>
          </p:cNvSpPr>
          <p:nvPr>
            <p:ph sz="quarter" idx="4"/>
          </p:nvPr>
        </p:nvSpPr>
        <p:spPr>
          <a:xfrm>
            <a:off x="4833257" y="2528177"/>
            <a:ext cx="6997959" cy="3669202"/>
          </a:xfrm>
        </p:spPr>
        <p:txBody>
          <a:bodyPr>
            <a:noAutofit/>
          </a:bodyPr>
          <a:lstStyle/>
          <a:p>
            <a:pPr marL="285750" indent="-285750">
              <a:buFont typeface="Arial" panose="020B0604020202020204" pitchFamily="34" charset="0"/>
              <a:buChar char="•"/>
            </a:pPr>
            <a:r>
              <a:rPr lang="en-US" sz="1400" dirty="0"/>
              <a:t>1 ¾” thick doors- can accommodate different thicknesses</a:t>
            </a:r>
          </a:p>
          <a:p>
            <a:pPr marL="285750" indent="-285750">
              <a:buFont typeface="Arial" panose="020B0604020202020204" pitchFamily="34" charset="0"/>
              <a:buChar char="•"/>
            </a:pPr>
            <a:r>
              <a:rPr lang="en-US" sz="1400" dirty="0"/>
              <a:t>2 ¾” backset only</a:t>
            </a:r>
          </a:p>
          <a:p>
            <a:pPr marL="285750" indent="-285750">
              <a:buFont typeface="Arial" panose="020B0604020202020204" pitchFamily="34" charset="0"/>
              <a:buChar char="•"/>
            </a:pPr>
            <a:r>
              <a:rPr lang="en-US" sz="1400" dirty="0"/>
              <a:t>Tamper resistant screws for mounting</a:t>
            </a:r>
          </a:p>
          <a:p>
            <a:pPr marL="285750" indent="-285750">
              <a:buFont typeface="Arial" panose="020B0604020202020204" pitchFamily="34" charset="0"/>
              <a:buChar char="•"/>
            </a:pPr>
            <a:r>
              <a:rPr lang="en-US" sz="1400" dirty="0"/>
              <a:t>Compatible with standard mortise cylinder and various IC cores using the TS cam</a:t>
            </a:r>
          </a:p>
          <a:p>
            <a:pPr marL="285750" indent="-285750">
              <a:buFont typeface="Arial" panose="020B0604020202020204" pitchFamily="34" charset="0"/>
              <a:buChar char="•"/>
            </a:pPr>
            <a:r>
              <a:rPr lang="en-US" sz="1400" dirty="0"/>
              <a:t>Units are non-handed</a:t>
            </a:r>
          </a:p>
          <a:p>
            <a:pPr marL="285750" indent="-285750">
              <a:buFont typeface="Arial" panose="020B0604020202020204" pitchFamily="34" charset="0"/>
              <a:buChar char="•"/>
            </a:pPr>
            <a:r>
              <a:rPr lang="en-US" sz="1400" dirty="0"/>
              <a:t>Uses the clutching mortise</a:t>
            </a:r>
          </a:p>
          <a:p>
            <a:pPr marL="285750" indent="-285750">
              <a:buFont typeface="Arial" panose="020B0604020202020204" pitchFamily="34" charset="0"/>
              <a:buChar char="•"/>
            </a:pPr>
            <a:r>
              <a:rPr lang="en-US" sz="1400" dirty="0"/>
              <a:t>Sectional (MRX-S-L) and Escutcheon (MRX-E-L)</a:t>
            </a:r>
          </a:p>
          <a:p>
            <a:pPr marL="285750" indent="-285750">
              <a:buFont typeface="Arial" panose="020B0604020202020204" pitchFamily="34" charset="0"/>
              <a:buChar char="•"/>
            </a:pPr>
            <a:r>
              <a:rPr lang="en-US" sz="1400" dirty="0"/>
              <a:t>Allen wrench to secure outside lever</a:t>
            </a:r>
          </a:p>
          <a:p>
            <a:pPr marL="285750" indent="-285750"/>
            <a:r>
              <a:rPr lang="en-US" sz="1400" dirty="0"/>
              <a:t>Can handle all standard mortise functions</a:t>
            </a:r>
          </a:p>
        </p:txBody>
      </p:sp>
      <p:pic>
        <p:nvPicPr>
          <p:cNvPr id="4" name="Picture 3">
            <a:extLst>
              <a:ext uri="{FF2B5EF4-FFF2-40B4-BE49-F238E27FC236}">
                <a16:creationId xmlns:a16="http://schemas.microsoft.com/office/drawing/2014/main" id="{3855018C-7042-3237-F011-36491D4780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6407" y="2116221"/>
            <a:ext cx="4356264" cy="3669202"/>
          </a:xfrm>
          <a:prstGeom prst="rect">
            <a:avLst/>
          </a:prstGeom>
        </p:spPr>
      </p:pic>
    </p:spTree>
    <p:extLst>
      <p:ext uri="{BB962C8B-B14F-4D97-AF65-F5344CB8AC3E}">
        <p14:creationId xmlns:p14="http://schemas.microsoft.com/office/powerpoint/2010/main" val="549942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95FF4-5B95-F779-7D93-5724040636F1}"/>
              </a:ext>
            </a:extLst>
          </p:cNvPr>
          <p:cNvSpPr>
            <a:spLocks noGrp="1"/>
          </p:cNvSpPr>
          <p:nvPr>
            <p:ph type="title"/>
          </p:nvPr>
        </p:nvSpPr>
        <p:spPr>
          <a:xfrm>
            <a:off x="739451" y="365125"/>
            <a:ext cx="10713098" cy="1325563"/>
          </a:xfrm>
        </p:spPr>
        <p:txBody>
          <a:bodyPr/>
          <a:lstStyle/>
          <a:p>
            <a:r>
              <a:rPr lang="en-US" dirty="0"/>
              <a:t>Ligature Resistant Levers and Knobs</a:t>
            </a:r>
          </a:p>
        </p:txBody>
      </p:sp>
      <p:pic>
        <p:nvPicPr>
          <p:cNvPr id="4" name="Picture 3" descr="A white door with a lock&#10;&#10;Description automatically generated">
            <a:extLst>
              <a:ext uri="{FF2B5EF4-FFF2-40B4-BE49-F238E27FC236}">
                <a16:creationId xmlns:a16="http://schemas.microsoft.com/office/drawing/2014/main" id="{9900832B-56B1-F08D-0931-4BA9DE028C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49" y="2245697"/>
            <a:ext cx="3251200" cy="3187700"/>
          </a:xfrm>
          <a:prstGeom prst="rect">
            <a:avLst/>
          </a:prstGeom>
        </p:spPr>
      </p:pic>
      <p:pic>
        <p:nvPicPr>
          <p:cNvPr id="6" name="Picture 5" descr="A door handle on a white door&#10;&#10;Description automatically generated">
            <a:extLst>
              <a:ext uri="{FF2B5EF4-FFF2-40B4-BE49-F238E27FC236}">
                <a16:creationId xmlns:a16="http://schemas.microsoft.com/office/drawing/2014/main" id="{CB96C213-C8CF-B907-DC3E-30D2005E2B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4203" y="2255425"/>
            <a:ext cx="3365500" cy="3187700"/>
          </a:xfrm>
          <a:prstGeom prst="rect">
            <a:avLst/>
          </a:prstGeom>
        </p:spPr>
      </p:pic>
      <p:pic>
        <p:nvPicPr>
          <p:cNvPr id="8" name="Picture 7" descr="A white door with a lock&#10;&#10;Description automatically generated">
            <a:extLst>
              <a:ext uri="{FF2B5EF4-FFF2-40B4-BE49-F238E27FC236}">
                <a16:creationId xmlns:a16="http://schemas.microsoft.com/office/drawing/2014/main" id="{BFCDDDAC-CE24-AA54-9479-B497634C7D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0771" y="2255425"/>
            <a:ext cx="3034522" cy="3177972"/>
          </a:xfrm>
          <a:prstGeom prst="rect">
            <a:avLst/>
          </a:prstGeom>
        </p:spPr>
      </p:pic>
      <p:pic>
        <p:nvPicPr>
          <p:cNvPr id="10" name="Picture 9" descr="A close-up of a door lock&#10;&#10;Description automatically generated">
            <a:extLst>
              <a:ext uri="{FF2B5EF4-FFF2-40B4-BE49-F238E27FC236}">
                <a16:creationId xmlns:a16="http://schemas.microsoft.com/office/drawing/2014/main" id="{403577C4-F3AA-44F0-1DC4-27C9CD69D1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496053" y="2255425"/>
            <a:ext cx="3771900" cy="3187700"/>
          </a:xfrm>
          <a:prstGeom prst="rect">
            <a:avLst/>
          </a:prstGeom>
        </p:spPr>
      </p:pic>
      <p:pic>
        <p:nvPicPr>
          <p:cNvPr id="12" name="Picture 11" descr="A white door with a silver handle and a lock&#10;&#10;Description automatically generated">
            <a:extLst>
              <a:ext uri="{FF2B5EF4-FFF2-40B4-BE49-F238E27FC236}">
                <a16:creationId xmlns:a16="http://schemas.microsoft.com/office/drawing/2014/main" id="{4A21F558-0C31-027E-7C7D-F45C857FAF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22183" y="2255425"/>
            <a:ext cx="3784600" cy="3187700"/>
          </a:xfrm>
          <a:prstGeom prst="rect">
            <a:avLst/>
          </a:prstGeom>
        </p:spPr>
      </p:pic>
      <p:sp>
        <p:nvSpPr>
          <p:cNvPr id="13" name="TextBox 12">
            <a:extLst>
              <a:ext uri="{FF2B5EF4-FFF2-40B4-BE49-F238E27FC236}">
                <a16:creationId xmlns:a16="http://schemas.microsoft.com/office/drawing/2014/main" id="{F57662B1-564E-E328-6923-C81F5FA50810}"/>
              </a:ext>
            </a:extLst>
          </p:cNvPr>
          <p:cNvSpPr txBox="1"/>
          <p:nvPr/>
        </p:nvSpPr>
        <p:spPr>
          <a:xfrm>
            <a:off x="704530" y="5577859"/>
            <a:ext cx="1119673" cy="369332"/>
          </a:xfrm>
          <a:prstGeom prst="rect">
            <a:avLst/>
          </a:prstGeom>
          <a:noFill/>
        </p:spPr>
        <p:txBody>
          <a:bodyPr wrap="square" rtlCol="0">
            <a:spAutoFit/>
          </a:bodyPr>
          <a:lstStyle/>
          <a:p>
            <a:pPr algn="ctr"/>
            <a:r>
              <a:rPr lang="en-US" dirty="0"/>
              <a:t>CRX-K</a:t>
            </a:r>
          </a:p>
        </p:txBody>
      </p:sp>
      <p:sp>
        <p:nvSpPr>
          <p:cNvPr id="14" name="TextBox 13">
            <a:extLst>
              <a:ext uri="{FF2B5EF4-FFF2-40B4-BE49-F238E27FC236}">
                <a16:creationId xmlns:a16="http://schemas.microsoft.com/office/drawing/2014/main" id="{941F9BA5-7CF8-769C-EDA7-C43019BD8E3B}"/>
              </a:ext>
            </a:extLst>
          </p:cNvPr>
          <p:cNvSpPr txBox="1"/>
          <p:nvPr/>
        </p:nvSpPr>
        <p:spPr>
          <a:xfrm>
            <a:off x="2947116" y="5577859"/>
            <a:ext cx="1119673" cy="369332"/>
          </a:xfrm>
          <a:prstGeom prst="rect">
            <a:avLst/>
          </a:prstGeom>
          <a:noFill/>
        </p:spPr>
        <p:txBody>
          <a:bodyPr wrap="square" rtlCol="0">
            <a:spAutoFit/>
          </a:bodyPr>
          <a:lstStyle/>
          <a:p>
            <a:pPr algn="ctr"/>
            <a:r>
              <a:rPr lang="en-US" dirty="0"/>
              <a:t>TRX-L</a:t>
            </a:r>
          </a:p>
        </p:txBody>
      </p:sp>
      <p:sp>
        <p:nvSpPr>
          <p:cNvPr id="15" name="TextBox 14">
            <a:extLst>
              <a:ext uri="{FF2B5EF4-FFF2-40B4-BE49-F238E27FC236}">
                <a16:creationId xmlns:a16="http://schemas.microsoft.com/office/drawing/2014/main" id="{BF71D0C1-FBEB-766E-ECEE-B80C953BD1B8}"/>
              </a:ext>
            </a:extLst>
          </p:cNvPr>
          <p:cNvSpPr txBox="1"/>
          <p:nvPr/>
        </p:nvSpPr>
        <p:spPr>
          <a:xfrm>
            <a:off x="5093157" y="5577859"/>
            <a:ext cx="1119673" cy="369332"/>
          </a:xfrm>
          <a:prstGeom prst="rect">
            <a:avLst/>
          </a:prstGeom>
          <a:noFill/>
        </p:spPr>
        <p:txBody>
          <a:bodyPr wrap="square" rtlCol="0">
            <a:spAutoFit/>
          </a:bodyPr>
          <a:lstStyle/>
          <a:p>
            <a:pPr algn="ctr"/>
            <a:r>
              <a:rPr lang="en-US" dirty="0"/>
              <a:t>DRX</a:t>
            </a:r>
          </a:p>
        </p:txBody>
      </p:sp>
      <p:sp>
        <p:nvSpPr>
          <p:cNvPr id="16" name="TextBox 15">
            <a:extLst>
              <a:ext uri="{FF2B5EF4-FFF2-40B4-BE49-F238E27FC236}">
                <a16:creationId xmlns:a16="http://schemas.microsoft.com/office/drawing/2014/main" id="{1F2059BD-AF4E-0C37-734B-A6763674D9B2}"/>
              </a:ext>
            </a:extLst>
          </p:cNvPr>
          <p:cNvSpPr txBox="1"/>
          <p:nvPr/>
        </p:nvSpPr>
        <p:spPr>
          <a:xfrm>
            <a:off x="7822166" y="5572119"/>
            <a:ext cx="1119673" cy="369332"/>
          </a:xfrm>
          <a:prstGeom prst="rect">
            <a:avLst/>
          </a:prstGeom>
          <a:noFill/>
        </p:spPr>
        <p:txBody>
          <a:bodyPr wrap="square" rtlCol="0">
            <a:spAutoFit/>
          </a:bodyPr>
          <a:lstStyle/>
          <a:p>
            <a:pPr algn="ctr"/>
            <a:r>
              <a:rPr lang="en-US" dirty="0"/>
              <a:t>MRX-E-K</a:t>
            </a:r>
          </a:p>
        </p:txBody>
      </p:sp>
      <p:sp>
        <p:nvSpPr>
          <p:cNvPr id="17" name="TextBox 16">
            <a:extLst>
              <a:ext uri="{FF2B5EF4-FFF2-40B4-BE49-F238E27FC236}">
                <a16:creationId xmlns:a16="http://schemas.microsoft.com/office/drawing/2014/main" id="{603A71E9-A099-7CC7-2136-58B2A01C7765}"/>
              </a:ext>
            </a:extLst>
          </p:cNvPr>
          <p:cNvSpPr txBox="1"/>
          <p:nvPr/>
        </p:nvSpPr>
        <p:spPr>
          <a:xfrm>
            <a:off x="10054646" y="5572119"/>
            <a:ext cx="1119673" cy="369332"/>
          </a:xfrm>
          <a:prstGeom prst="rect">
            <a:avLst/>
          </a:prstGeom>
          <a:noFill/>
        </p:spPr>
        <p:txBody>
          <a:bodyPr wrap="square" rtlCol="0">
            <a:spAutoFit/>
          </a:bodyPr>
          <a:lstStyle/>
          <a:p>
            <a:pPr algn="ctr"/>
            <a:r>
              <a:rPr lang="en-US" dirty="0"/>
              <a:t>MRX-L</a:t>
            </a:r>
          </a:p>
        </p:txBody>
      </p:sp>
    </p:spTree>
    <p:extLst>
      <p:ext uri="{BB962C8B-B14F-4D97-AF65-F5344CB8AC3E}">
        <p14:creationId xmlns:p14="http://schemas.microsoft.com/office/powerpoint/2010/main" val="848179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CC4154-C29F-4AE5-C1CE-7315E864A92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36028" y="-346842"/>
            <a:ext cx="5299363" cy="6858000"/>
          </a:xfrm>
          <a:prstGeom prst="rect">
            <a:avLst/>
          </a:prstGeom>
        </p:spPr>
      </p:pic>
      <p:pic>
        <p:nvPicPr>
          <p:cNvPr id="6" name="Picture 5">
            <a:extLst>
              <a:ext uri="{FF2B5EF4-FFF2-40B4-BE49-F238E27FC236}">
                <a16:creationId xmlns:a16="http://schemas.microsoft.com/office/drawing/2014/main" id="{B50F573D-EE00-2471-ABA3-9E6C03DFD9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35392" y="-346842"/>
            <a:ext cx="5299363" cy="6858000"/>
          </a:xfrm>
          <a:prstGeom prst="rect">
            <a:avLst/>
          </a:prstGeom>
        </p:spPr>
      </p:pic>
    </p:spTree>
    <p:extLst>
      <p:ext uri="{BB962C8B-B14F-4D97-AF65-F5344CB8AC3E}">
        <p14:creationId xmlns:p14="http://schemas.microsoft.com/office/powerpoint/2010/main" val="4166621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CC4154-C29F-4AE5-C1CE-7315E864A92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36028" y="-346842"/>
            <a:ext cx="5299363" cy="6857999"/>
          </a:xfrm>
          <a:prstGeom prst="rect">
            <a:avLst/>
          </a:prstGeom>
        </p:spPr>
      </p:pic>
      <p:pic>
        <p:nvPicPr>
          <p:cNvPr id="6" name="Picture 5">
            <a:extLst>
              <a:ext uri="{FF2B5EF4-FFF2-40B4-BE49-F238E27FC236}">
                <a16:creationId xmlns:a16="http://schemas.microsoft.com/office/drawing/2014/main" id="{B50F573D-EE00-2471-ABA3-9E6C03DFD9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35392" y="-346842"/>
            <a:ext cx="5299363" cy="6857999"/>
          </a:xfrm>
          <a:prstGeom prst="rect">
            <a:avLst/>
          </a:prstGeom>
        </p:spPr>
      </p:pic>
    </p:spTree>
    <p:extLst>
      <p:ext uri="{BB962C8B-B14F-4D97-AF65-F5344CB8AC3E}">
        <p14:creationId xmlns:p14="http://schemas.microsoft.com/office/powerpoint/2010/main" val="2856676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CC4154-C29F-4AE5-C1CE-7315E864A92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36028" y="-346842"/>
            <a:ext cx="5299362" cy="6857999"/>
          </a:xfrm>
          <a:prstGeom prst="rect">
            <a:avLst/>
          </a:prstGeom>
        </p:spPr>
      </p:pic>
      <p:pic>
        <p:nvPicPr>
          <p:cNvPr id="6" name="Picture 5">
            <a:extLst>
              <a:ext uri="{FF2B5EF4-FFF2-40B4-BE49-F238E27FC236}">
                <a16:creationId xmlns:a16="http://schemas.microsoft.com/office/drawing/2014/main" id="{B50F573D-EE00-2471-ABA3-9E6C03DFD9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35392" y="-346842"/>
            <a:ext cx="5299362" cy="6857999"/>
          </a:xfrm>
          <a:prstGeom prst="rect">
            <a:avLst/>
          </a:prstGeom>
        </p:spPr>
      </p:pic>
    </p:spTree>
    <p:extLst>
      <p:ext uri="{BB962C8B-B14F-4D97-AF65-F5344CB8AC3E}">
        <p14:creationId xmlns:p14="http://schemas.microsoft.com/office/powerpoint/2010/main" val="1623285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CC4154-C29F-4AE5-C1CE-7315E864A92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36028" y="-346841"/>
            <a:ext cx="5299362" cy="6857997"/>
          </a:xfrm>
          <a:prstGeom prst="rect">
            <a:avLst/>
          </a:prstGeom>
        </p:spPr>
      </p:pic>
      <p:pic>
        <p:nvPicPr>
          <p:cNvPr id="6" name="Picture 5">
            <a:extLst>
              <a:ext uri="{FF2B5EF4-FFF2-40B4-BE49-F238E27FC236}">
                <a16:creationId xmlns:a16="http://schemas.microsoft.com/office/drawing/2014/main" id="{B50F573D-EE00-2471-ABA3-9E6C03DFD9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35392" y="-346841"/>
            <a:ext cx="5299362" cy="6857997"/>
          </a:xfrm>
          <a:prstGeom prst="rect">
            <a:avLst/>
          </a:prstGeom>
        </p:spPr>
      </p:pic>
    </p:spTree>
    <p:extLst>
      <p:ext uri="{BB962C8B-B14F-4D97-AF65-F5344CB8AC3E}">
        <p14:creationId xmlns:p14="http://schemas.microsoft.com/office/powerpoint/2010/main" val="849077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CC4154-C29F-4AE5-C1CE-7315E864A92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36028" y="-346841"/>
            <a:ext cx="5299361" cy="6857997"/>
          </a:xfrm>
          <a:prstGeom prst="rect">
            <a:avLst/>
          </a:prstGeom>
        </p:spPr>
      </p:pic>
      <p:pic>
        <p:nvPicPr>
          <p:cNvPr id="6" name="Picture 5">
            <a:extLst>
              <a:ext uri="{FF2B5EF4-FFF2-40B4-BE49-F238E27FC236}">
                <a16:creationId xmlns:a16="http://schemas.microsoft.com/office/drawing/2014/main" id="{B50F573D-EE00-2471-ABA3-9E6C03DFD9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35392" y="-346841"/>
            <a:ext cx="5299361" cy="6857997"/>
          </a:xfrm>
          <a:prstGeom prst="rect">
            <a:avLst/>
          </a:prstGeom>
        </p:spPr>
      </p:pic>
    </p:spTree>
    <p:extLst>
      <p:ext uri="{BB962C8B-B14F-4D97-AF65-F5344CB8AC3E}">
        <p14:creationId xmlns:p14="http://schemas.microsoft.com/office/powerpoint/2010/main" val="4213528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185029B-BFD1-259A-65DB-36DD6CF1091D}"/>
              </a:ext>
            </a:extLst>
          </p:cNvPr>
          <p:cNvSpPr>
            <a:spLocks noGrp="1"/>
          </p:cNvSpPr>
          <p:nvPr>
            <p:ph type="pic" sz="quarter" idx="10"/>
          </p:nvPr>
        </p:nvSpPr>
        <p:spPr/>
        <p:txBody>
          <a:bodyPr/>
          <a:lstStyle/>
          <a:p>
            <a:endParaRPr lang="en-US"/>
          </a:p>
        </p:txBody>
      </p:sp>
      <p:sp>
        <p:nvSpPr>
          <p:cNvPr id="3" name="TextBox 2">
            <a:extLst>
              <a:ext uri="{FF2B5EF4-FFF2-40B4-BE49-F238E27FC236}">
                <a16:creationId xmlns:a16="http://schemas.microsoft.com/office/drawing/2014/main" id="{4C93E7C0-47DD-BFB3-8E30-02313D57A9C8}"/>
              </a:ext>
            </a:extLst>
          </p:cNvPr>
          <p:cNvSpPr txBox="1"/>
          <p:nvPr/>
        </p:nvSpPr>
        <p:spPr>
          <a:xfrm>
            <a:off x="6754813" y="5197151"/>
            <a:ext cx="3424237" cy="923330"/>
          </a:xfrm>
          <a:prstGeom prst="rect">
            <a:avLst/>
          </a:prstGeom>
          <a:noFill/>
        </p:spPr>
        <p:txBody>
          <a:bodyPr wrap="square" rtlCol="0">
            <a:spAutoFit/>
          </a:bodyPr>
          <a:lstStyle/>
          <a:p>
            <a:r>
              <a:rPr lang="en-US" dirty="0"/>
              <a:t>[Name]</a:t>
            </a:r>
          </a:p>
          <a:p>
            <a:r>
              <a:rPr lang="en-US" dirty="0"/>
              <a:t>[Phone Number]</a:t>
            </a:r>
          </a:p>
          <a:p>
            <a:r>
              <a:rPr lang="en-US" dirty="0"/>
              <a:t>[Email]</a:t>
            </a:r>
          </a:p>
        </p:txBody>
      </p:sp>
    </p:spTree>
    <p:extLst>
      <p:ext uri="{BB962C8B-B14F-4D97-AF65-F5344CB8AC3E}">
        <p14:creationId xmlns:p14="http://schemas.microsoft.com/office/powerpoint/2010/main" val="1543892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B9A1A-96FC-0BB1-1E62-3678AA127438}"/>
              </a:ext>
            </a:extLst>
          </p:cNvPr>
          <p:cNvSpPr>
            <a:spLocks noGrp="1"/>
          </p:cNvSpPr>
          <p:nvPr>
            <p:ph type="title"/>
          </p:nvPr>
        </p:nvSpPr>
        <p:spPr/>
        <p:txBody>
          <a:bodyPr/>
          <a:lstStyle/>
          <a:p>
            <a:r>
              <a:rPr lang="en-US" dirty="0"/>
              <a:t>TownSteel Ligature Resistant Locks</a:t>
            </a:r>
          </a:p>
        </p:txBody>
      </p:sp>
      <p:pic>
        <p:nvPicPr>
          <p:cNvPr id="7" name="Content Placeholder 6">
            <a:extLst>
              <a:ext uri="{FF2B5EF4-FFF2-40B4-BE49-F238E27FC236}">
                <a16:creationId xmlns:a16="http://schemas.microsoft.com/office/drawing/2014/main" id="{93FD09BD-E2AB-CD0E-10E0-D0F5D1022BD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527047" y="1690688"/>
            <a:ext cx="3282341" cy="3383336"/>
          </a:xfrm>
        </p:spPr>
      </p:pic>
      <p:pic>
        <p:nvPicPr>
          <p:cNvPr id="13" name="Content Placeholder 12">
            <a:extLst>
              <a:ext uri="{FF2B5EF4-FFF2-40B4-BE49-F238E27FC236}">
                <a16:creationId xmlns:a16="http://schemas.microsoft.com/office/drawing/2014/main" id="{2AB4B517-303D-0086-FD17-1186029C332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173458" y="1681417"/>
            <a:ext cx="3488188" cy="3277845"/>
          </a:xfrm>
        </p:spPr>
      </p:pic>
      <p:sp>
        <p:nvSpPr>
          <p:cNvPr id="14" name="TextBox 13">
            <a:extLst>
              <a:ext uri="{FF2B5EF4-FFF2-40B4-BE49-F238E27FC236}">
                <a16:creationId xmlns:a16="http://schemas.microsoft.com/office/drawing/2014/main" id="{088B9855-31F9-00D6-BBDD-2DA75A606FF4}"/>
              </a:ext>
            </a:extLst>
          </p:cNvPr>
          <p:cNvSpPr txBox="1"/>
          <p:nvPr/>
        </p:nvSpPr>
        <p:spPr>
          <a:xfrm>
            <a:off x="6769032" y="5074024"/>
            <a:ext cx="2798370" cy="369332"/>
          </a:xfrm>
          <a:prstGeom prst="rect">
            <a:avLst/>
          </a:prstGeom>
          <a:noFill/>
        </p:spPr>
        <p:txBody>
          <a:bodyPr wrap="square" rtlCol="0">
            <a:spAutoFit/>
          </a:bodyPr>
          <a:lstStyle/>
          <a:p>
            <a:pPr algn="ctr"/>
            <a:r>
              <a:rPr lang="en-US" dirty="0"/>
              <a:t>5-point ligature resistant</a:t>
            </a:r>
          </a:p>
        </p:txBody>
      </p:sp>
      <p:sp>
        <p:nvSpPr>
          <p:cNvPr id="15" name="TextBox 14">
            <a:extLst>
              <a:ext uri="{FF2B5EF4-FFF2-40B4-BE49-F238E27FC236}">
                <a16:creationId xmlns:a16="http://schemas.microsoft.com/office/drawing/2014/main" id="{5D051486-8843-6084-6B10-9015B9BD2D47}"/>
              </a:ext>
            </a:extLst>
          </p:cNvPr>
          <p:cNvSpPr txBox="1"/>
          <p:nvPr/>
        </p:nvSpPr>
        <p:spPr>
          <a:xfrm>
            <a:off x="1519398" y="5074024"/>
            <a:ext cx="2798370" cy="369332"/>
          </a:xfrm>
          <a:prstGeom prst="rect">
            <a:avLst/>
          </a:prstGeom>
          <a:noFill/>
        </p:spPr>
        <p:txBody>
          <a:bodyPr wrap="square" rtlCol="0">
            <a:spAutoFit/>
          </a:bodyPr>
          <a:lstStyle/>
          <a:p>
            <a:pPr algn="ctr"/>
            <a:r>
              <a:rPr lang="en-US" dirty="0"/>
              <a:t>3-point ligature resistant</a:t>
            </a:r>
          </a:p>
        </p:txBody>
      </p:sp>
      <p:sp>
        <p:nvSpPr>
          <p:cNvPr id="17" name="TextBox 16">
            <a:extLst>
              <a:ext uri="{FF2B5EF4-FFF2-40B4-BE49-F238E27FC236}">
                <a16:creationId xmlns:a16="http://schemas.microsoft.com/office/drawing/2014/main" id="{1A5F67F9-7F1C-BAB1-B67A-58634A33C2B5}"/>
              </a:ext>
            </a:extLst>
          </p:cNvPr>
          <p:cNvSpPr txBox="1"/>
          <p:nvPr/>
        </p:nvSpPr>
        <p:spPr>
          <a:xfrm>
            <a:off x="6192749" y="5558118"/>
            <a:ext cx="3950936" cy="738664"/>
          </a:xfrm>
          <a:prstGeom prst="rect">
            <a:avLst/>
          </a:prstGeom>
          <a:noFill/>
        </p:spPr>
        <p:txBody>
          <a:bodyPr wrap="square" rtlCol="0">
            <a:spAutoFit/>
          </a:bodyPr>
          <a:lstStyle/>
          <a:p>
            <a:r>
              <a:rPr lang="en-US" sz="1400" dirty="0"/>
              <a:t>Can pull a ligature in any of these 5 directions - up, down, left, right, and out - and it will resist any attachment.</a:t>
            </a:r>
          </a:p>
        </p:txBody>
      </p:sp>
      <p:sp>
        <p:nvSpPr>
          <p:cNvPr id="18" name="TextBox 17">
            <a:extLst>
              <a:ext uri="{FF2B5EF4-FFF2-40B4-BE49-F238E27FC236}">
                <a16:creationId xmlns:a16="http://schemas.microsoft.com/office/drawing/2014/main" id="{FFE747D1-7B45-7634-5E69-429A8E18A147}"/>
              </a:ext>
            </a:extLst>
          </p:cNvPr>
          <p:cNvSpPr txBox="1"/>
          <p:nvPr/>
        </p:nvSpPr>
        <p:spPr>
          <a:xfrm>
            <a:off x="189739" y="5558118"/>
            <a:ext cx="5280595" cy="1169551"/>
          </a:xfrm>
          <a:prstGeom prst="rect">
            <a:avLst/>
          </a:prstGeom>
          <a:noFill/>
        </p:spPr>
        <p:txBody>
          <a:bodyPr wrap="square" rtlCol="0">
            <a:spAutoFit/>
          </a:bodyPr>
          <a:lstStyle/>
          <a:p>
            <a:r>
              <a:rPr lang="en-US" sz="1400" dirty="0"/>
              <a:t>Can pull a ligature in any of these 3 directions - up, down, and left (toward the hinges) - and it will resist any attachment.</a:t>
            </a:r>
          </a:p>
          <a:p>
            <a:endParaRPr lang="en-US" sz="1400" dirty="0"/>
          </a:p>
          <a:p>
            <a:r>
              <a:rPr lang="en-US" sz="1400" dirty="0"/>
              <a:t>Pulling out or towards the latch may cause the ligature to potentially catch</a:t>
            </a:r>
          </a:p>
        </p:txBody>
      </p:sp>
    </p:spTree>
    <p:extLst>
      <p:ext uri="{BB962C8B-B14F-4D97-AF65-F5344CB8AC3E}">
        <p14:creationId xmlns:p14="http://schemas.microsoft.com/office/powerpoint/2010/main" val="2832169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7879976" y="1825624"/>
            <a:ext cx="3038475" cy="4486275"/>
          </a:xfrm>
          <a:prstGeom prst="rect">
            <a:avLst/>
          </a:prstGeom>
          <a:noFill/>
          <a:ln w="9525">
            <a:noFill/>
            <a:miter lim="800000"/>
            <a:headEnd/>
            <a:tailEnd/>
          </a:ln>
        </p:spPr>
      </p:pic>
      <p:sp>
        <p:nvSpPr>
          <p:cNvPr id="6" name="Title 5">
            <a:extLst>
              <a:ext uri="{FF2B5EF4-FFF2-40B4-BE49-F238E27FC236}">
                <a16:creationId xmlns:a16="http://schemas.microsoft.com/office/drawing/2014/main" id="{BE24A2C8-FCE1-C8FE-373E-FB26B62B3642}"/>
              </a:ext>
            </a:extLst>
          </p:cNvPr>
          <p:cNvSpPr>
            <a:spLocks noGrp="1"/>
          </p:cNvSpPr>
          <p:nvPr>
            <p:ph type="title"/>
          </p:nvPr>
        </p:nvSpPr>
        <p:spPr/>
        <p:txBody>
          <a:bodyPr/>
          <a:lstStyle/>
          <a:p>
            <a:r>
              <a:rPr lang="en-US" dirty="0"/>
              <a:t>TownSteel Ligature Resistant </a:t>
            </a:r>
            <a:br>
              <a:rPr lang="en-US" dirty="0"/>
            </a:br>
            <a:r>
              <a:rPr lang="en-US" dirty="0"/>
              <a:t>RX Series</a:t>
            </a:r>
          </a:p>
        </p:txBody>
      </p:sp>
      <p:sp>
        <p:nvSpPr>
          <p:cNvPr id="7" name="Content Placeholder 6">
            <a:extLst>
              <a:ext uri="{FF2B5EF4-FFF2-40B4-BE49-F238E27FC236}">
                <a16:creationId xmlns:a16="http://schemas.microsoft.com/office/drawing/2014/main" id="{E73A1713-01B2-0A70-EC50-52CFE27D1514}"/>
              </a:ext>
            </a:extLst>
          </p:cNvPr>
          <p:cNvSpPr>
            <a:spLocks noGrp="1"/>
          </p:cNvSpPr>
          <p:nvPr>
            <p:ph sz="half" idx="1"/>
          </p:nvPr>
        </p:nvSpPr>
        <p:spPr>
          <a:xfrm>
            <a:off x="569259" y="2015095"/>
            <a:ext cx="7041776" cy="4351338"/>
          </a:xfrm>
        </p:spPr>
        <p:txBody>
          <a:bodyPr>
            <a:normAutofit fontScale="85000" lnSpcReduction="20000"/>
          </a:bodyPr>
          <a:lstStyle/>
          <a:p>
            <a:r>
              <a:rPr lang="en-US" dirty="0"/>
              <a:t>All trim is solid stainless steel</a:t>
            </a:r>
          </a:p>
          <a:p>
            <a:r>
              <a:rPr lang="en-US" dirty="0"/>
              <a:t>Lockbodies are heavy duty ANSI rated</a:t>
            </a:r>
          </a:p>
          <a:p>
            <a:r>
              <a:rPr lang="en-US" dirty="0"/>
              <a:t>Lever designs clutch or rotate up and down (~52</a:t>
            </a:r>
            <a:r>
              <a:rPr lang="en-US" sz="2800" dirty="0">
                <a:latin typeface="Calibri" pitchFamily="34" charset="0"/>
              </a:rPr>
              <a:t>°</a:t>
            </a:r>
            <a:r>
              <a:rPr lang="en-US" dirty="0"/>
              <a:t>) in locked position to facilitate ligature slippage</a:t>
            </a:r>
          </a:p>
          <a:p>
            <a:r>
              <a:rPr lang="en-US" dirty="0"/>
              <a:t>Knob designs provide textured surfaces to improve grip</a:t>
            </a:r>
          </a:p>
          <a:p>
            <a:r>
              <a:rPr lang="en-US" dirty="0"/>
              <a:t>Thumb turn design is ADA compliant or conical knob</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6184" r="15627"/>
          <a:stretch/>
        </p:blipFill>
        <p:spPr bwMode="auto">
          <a:xfrm>
            <a:off x="7759699" y="2660323"/>
            <a:ext cx="1828800" cy="268194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p:cNvPicPr>
            <a:picLocks noChangeAspect="1" noChangeArrowheads="1"/>
          </p:cNvPicPr>
          <p:nvPr/>
        </p:nvPicPr>
        <p:blipFill rotWithShape="1">
          <a:blip r:embed="rId3">
            <a:extLst>
              <a:ext uri="{28A0092B-C50C-407E-A947-70E740481C1C}">
                <a14:useLocalDpi xmlns:a14="http://schemas.microsoft.com/office/drawing/2010/main" val="0"/>
              </a:ext>
            </a:extLst>
          </a:blip>
          <a:srcRect l="5292" r="6685"/>
          <a:stretch/>
        </p:blipFill>
        <p:spPr bwMode="auto">
          <a:xfrm>
            <a:off x="9831294" y="2660323"/>
            <a:ext cx="2360706" cy="268194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Image"/>
          <p:cNvPicPr>
            <a:picLocks noChangeAspect="1" noChangeArrowheads="1"/>
          </p:cNvPicPr>
          <p:nvPr/>
        </p:nvPicPr>
        <p:blipFill rotWithShape="1">
          <a:blip r:embed="rId4">
            <a:extLst>
              <a:ext uri="{28A0092B-C50C-407E-A947-70E740481C1C}">
                <a14:useLocalDpi xmlns:a14="http://schemas.microsoft.com/office/drawing/2010/main" val="0"/>
              </a:ext>
            </a:extLst>
          </a:blip>
          <a:srcRect l="17103" r="17549"/>
          <a:stretch/>
        </p:blipFill>
        <p:spPr bwMode="auto">
          <a:xfrm>
            <a:off x="6007103" y="2660323"/>
            <a:ext cx="1752596" cy="268194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88B769DB-3809-A545-E2F2-96B8738474E8}"/>
              </a:ext>
            </a:extLst>
          </p:cNvPr>
          <p:cNvSpPr>
            <a:spLocks noGrp="1"/>
          </p:cNvSpPr>
          <p:nvPr>
            <p:ph type="title"/>
          </p:nvPr>
        </p:nvSpPr>
        <p:spPr/>
        <p:txBody>
          <a:bodyPr/>
          <a:lstStyle/>
          <a:p>
            <a:r>
              <a:rPr lang="en-US" dirty="0"/>
              <a:t>TownSteel Ligature Resistant </a:t>
            </a:r>
            <a:br>
              <a:rPr lang="en-US" dirty="0"/>
            </a:br>
            <a:r>
              <a:rPr lang="en-US" dirty="0"/>
              <a:t>RX Series – Cylindrical Locks</a:t>
            </a:r>
          </a:p>
        </p:txBody>
      </p:sp>
      <p:sp>
        <p:nvSpPr>
          <p:cNvPr id="8" name="Content Placeholder 7">
            <a:extLst>
              <a:ext uri="{FF2B5EF4-FFF2-40B4-BE49-F238E27FC236}">
                <a16:creationId xmlns:a16="http://schemas.microsoft.com/office/drawing/2014/main" id="{3175294E-AFAF-C6A6-D7D5-B2C374065C6C}"/>
              </a:ext>
            </a:extLst>
          </p:cNvPr>
          <p:cNvSpPr>
            <a:spLocks noGrp="1"/>
          </p:cNvSpPr>
          <p:nvPr>
            <p:ph sz="half" idx="1"/>
          </p:nvPr>
        </p:nvSpPr>
        <p:spPr>
          <a:xfrm>
            <a:off x="410883" y="1924237"/>
            <a:ext cx="5353425" cy="4351338"/>
          </a:xfrm>
        </p:spPr>
        <p:txBody>
          <a:bodyPr>
            <a:normAutofit fontScale="92500" lnSpcReduction="10000"/>
          </a:bodyPr>
          <a:lstStyle/>
          <a:p>
            <a:r>
              <a:rPr lang="en-US" dirty="0"/>
              <a:t>Grade 1 cylindrical locks with arch lever, regular lever, or knob</a:t>
            </a:r>
          </a:p>
          <a:p>
            <a:r>
              <a:rPr lang="en-US" dirty="0"/>
              <a:t>Variety of different functions</a:t>
            </a:r>
          </a:p>
          <a:p>
            <a:pPr lvl="1"/>
            <a:r>
              <a:rPr lang="en-US" dirty="0"/>
              <a:t>Most common are F-75, F-76, F-84, and F-86</a:t>
            </a:r>
          </a:p>
          <a:p>
            <a:r>
              <a:rPr lang="en-US" dirty="0"/>
              <a:t>CRX-A and CRX-K are 5-point ligature resistant; TRX-L is 3-point ligature resistant</a:t>
            </a:r>
          </a:p>
        </p:txBody>
      </p:sp>
      <p:sp>
        <p:nvSpPr>
          <p:cNvPr id="10" name="TextBox 9">
            <a:extLst>
              <a:ext uri="{FF2B5EF4-FFF2-40B4-BE49-F238E27FC236}">
                <a16:creationId xmlns:a16="http://schemas.microsoft.com/office/drawing/2014/main" id="{9F1D3CB2-54FF-B232-1B84-771189303118}"/>
              </a:ext>
            </a:extLst>
          </p:cNvPr>
          <p:cNvSpPr txBox="1"/>
          <p:nvPr/>
        </p:nvSpPr>
        <p:spPr>
          <a:xfrm>
            <a:off x="6191625" y="5370556"/>
            <a:ext cx="1371600" cy="369332"/>
          </a:xfrm>
          <a:prstGeom prst="rect">
            <a:avLst/>
          </a:prstGeom>
          <a:noFill/>
        </p:spPr>
        <p:txBody>
          <a:bodyPr wrap="square" rtlCol="0">
            <a:spAutoFit/>
          </a:bodyPr>
          <a:lstStyle/>
          <a:p>
            <a:pPr algn="ctr"/>
            <a:r>
              <a:rPr lang="en-US" dirty="0"/>
              <a:t>CRX-A</a:t>
            </a:r>
          </a:p>
        </p:txBody>
      </p:sp>
      <p:sp>
        <p:nvSpPr>
          <p:cNvPr id="11" name="TextBox 10">
            <a:extLst>
              <a:ext uri="{FF2B5EF4-FFF2-40B4-BE49-F238E27FC236}">
                <a16:creationId xmlns:a16="http://schemas.microsoft.com/office/drawing/2014/main" id="{11F44CAF-7395-FE5A-68ED-D5531CE7E87A}"/>
              </a:ext>
            </a:extLst>
          </p:cNvPr>
          <p:cNvSpPr txBox="1"/>
          <p:nvPr/>
        </p:nvSpPr>
        <p:spPr>
          <a:xfrm>
            <a:off x="10094259" y="5370556"/>
            <a:ext cx="1371600" cy="369332"/>
          </a:xfrm>
          <a:prstGeom prst="rect">
            <a:avLst/>
          </a:prstGeom>
          <a:noFill/>
        </p:spPr>
        <p:txBody>
          <a:bodyPr wrap="square" rtlCol="0">
            <a:spAutoFit/>
          </a:bodyPr>
          <a:lstStyle/>
          <a:p>
            <a:pPr algn="ctr"/>
            <a:r>
              <a:rPr lang="en-US" dirty="0"/>
              <a:t>TRX-L</a:t>
            </a:r>
          </a:p>
        </p:txBody>
      </p:sp>
      <p:sp>
        <p:nvSpPr>
          <p:cNvPr id="12" name="TextBox 11">
            <a:extLst>
              <a:ext uri="{FF2B5EF4-FFF2-40B4-BE49-F238E27FC236}">
                <a16:creationId xmlns:a16="http://schemas.microsoft.com/office/drawing/2014/main" id="{39EEAC76-4F77-F610-A1FC-10511F44D640}"/>
              </a:ext>
            </a:extLst>
          </p:cNvPr>
          <p:cNvSpPr txBox="1"/>
          <p:nvPr/>
        </p:nvSpPr>
        <p:spPr>
          <a:xfrm>
            <a:off x="7988299" y="5370556"/>
            <a:ext cx="1371600" cy="369332"/>
          </a:xfrm>
          <a:prstGeom prst="rect">
            <a:avLst/>
          </a:prstGeom>
          <a:noFill/>
        </p:spPr>
        <p:txBody>
          <a:bodyPr wrap="square" rtlCol="0">
            <a:spAutoFit/>
          </a:bodyPr>
          <a:lstStyle/>
          <a:p>
            <a:pPr algn="ctr"/>
            <a:r>
              <a:rPr lang="en-US" dirty="0"/>
              <a:t>CRX-K</a:t>
            </a:r>
          </a:p>
        </p:txBody>
      </p:sp>
    </p:spTree>
    <p:extLst>
      <p:ext uri="{BB962C8B-B14F-4D97-AF65-F5344CB8AC3E}">
        <p14:creationId xmlns:p14="http://schemas.microsoft.com/office/powerpoint/2010/main" val="1635769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8B769DB-3809-A545-E2F2-96B8738474E8}"/>
              </a:ext>
            </a:extLst>
          </p:cNvPr>
          <p:cNvSpPr>
            <a:spLocks noGrp="1"/>
          </p:cNvSpPr>
          <p:nvPr>
            <p:ph type="title"/>
          </p:nvPr>
        </p:nvSpPr>
        <p:spPr/>
        <p:txBody>
          <a:bodyPr/>
          <a:lstStyle/>
          <a:p>
            <a:r>
              <a:rPr lang="en-US" dirty="0"/>
              <a:t>TownSteel Ligature Resistant </a:t>
            </a:r>
            <a:br>
              <a:rPr lang="en-US" dirty="0"/>
            </a:br>
            <a:r>
              <a:rPr lang="en-US" dirty="0"/>
              <a:t>RX Series – Mortise Locks</a:t>
            </a:r>
          </a:p>
        </p:txBody>
      </p:sp>
      <p:sp>
        <p:nvSpPr>
          <p:cNvPr id="8" name="Content Placeholder 7">
            <a:extLst>
              <a:ext uri="{FF2B5EF4-FFF2-40B4-BE49-F238E27FC236}">
                <a16:creationId xmlns:a16="http://schemas.microsoft.com/office/drawing/2014/main" id="{3175294E-AFAF-C6A6-D7D5-B2C374065C6C}"/>
              </a:ext>
            </a:extLst>
          </p:cNvPr>
          <p:cNvSpPr>
            <a:spLocks noGrp="1"/>
          </p:cNvSpPr>
          <p:nvPr>
            <p:ph sz="half" idx="1"/>
          </p:nvPr>
        </p:nvSpPr>
        <p:spPr>
          <a:xfrm>
            <a:off x="410883" y="1924237"/>
            <a:ext cx="5353425" cy="4351338"/>
          </a:xfrm>
        </p:spPr>
        <p:txBody>
          <a:bodyPr>
            <a:normAutofit fontScale="92500"/>
          </a:bodyPr>
          <a:lstStyle/>
          <a:p>
            <a:r>
              <a:rPr lang="en-US" dirty="0"/>
              <a:t>Grade 1 mortise locks with arch lever, regular lever, or knob</a:t>
            </a:r>
          </a:p>
          <a:p>
            <a:r>
              <a:rPr lang="en-US" dirty="0"/>
              <a:t>Variety of different functions</a:t>
            </a:r>
          </a:p>
          <a:p>
            <a:pPr lvl="1"/>
            <a:r>
              <a:rPr lang="en-US" dirty="0"/>
              <a:t>Most common are F-01, F-05, F-19, F-26, and F-30</a:t>
            </a:r>
          </a:p>
          <a:p>
            <a:r>
              <a:rPr lang="en-US" dirty="0"/>
              <a:t>MRX-A and MRX-K are 5-point ligature resistant; MRX-L is 3-point ligature resistant</a:t>
            </a:r>
          </a:p>
        </p:txBody>
      </p:sp>
      <p:sp>
        <p:nvSpPr>
          <p:cNvPr id="10" name="TextBox 9">
            <a:extLst>
              <a:ext uri="{FF2B5EF4-FFF2-40B4-BE49-F238E27FC236}">
                <a16:creationId xmlns:a16="http://schemas.microsoft.com/office/drawing/2014/main" id="{9F1D3CB2-54FF-B232-1B84-771189303118}"/>
              </a:ext>
            </a:extLst>
          </p:cNvPr>
          <p:cNvSpPr txBox="1"/>
          <p:nvPr/>
        </p:nvSpPr>
        <p:spPr>
          <a:xfrm>
            <a:off x="6191625" y="5370556"/>
            <a:ext cx="1371600" cy="369332"/>
          </a:xfrm>
          <a:prstGeom prst="rect">
            <a:avLst/>
          </a:prstGeom>
          <a:noFill/>
        </p:spPr>
        <p:txBody>
          <a:bodyPr wrap="square" rtlCol="0">
            <a:spAutoFit/>
          </a:bodyPr>
          <a:lstStyle/>
          <a:p>
            <a:pPr algn="ctr"/>
            <a:r>
              <a:rPr lang="en-US" dirty="0"/>
              <a:t>MRX-A</a:t>
            </a:r>
          </a:p>
        </p:txBody>
      </p:sp>
      <p:sp>
        <p:nvSpPr>
          <p:cNvPr id="11" name="TextBox 10">
            <a:extLst>
              <a:ext uri="{FF2B5EF4-FFF2-40B4-BE49-F238E27FC236}">
                <a16:creationId xmlns:a16="http://schemas.microsoft.com/office/drawing/2014/main" id="{11F44CAF-7395-FE5A-68ED-D5531CE7E87A}"/>
              </a:ext>
            </a:extLst>
          </p:cNvPr>
          <p:cNvSpPr txBox="1"/>
          <p:nvPr/>
        </p:nvSpPr>
        <p:spPr>
          <a:xfrm>
            <a:off x="9883584" y="5370556"/>
            <a:ext cx="1371600" cy="369332"/>
          </a:xfrm>
          <a:prstGeom prst="rect">
            <a:avLst/>
          </a:prstGeom>
          <a:noFill/>
        </p:spPr>
        <p:txBody>
          <a:bodyPr wrap="square" rtlCol="0">
            <a:spAutoFit/>
          </a:bodyPr>
          <a:lstStyle/>
          <a:p>
            <a:pPr algn="ctr"/>
            <a:r>
              <a:rPr lang="en-US" dirty="0"/>
              <a:t>MRX-L</a:t>
            </a:r>
          </a:p>
        </p:txBody>
      </p:sp>
      <p:sp>
        <p:nvSpPr>
          <p:cNvPr id="12" name="TextBox 11">
            <a:extLst>
              <a:ext uri="{FF2B5EF4-FFF2-40B4-BE49-F238E27FC236}">
                <a16:creationId xmlns:a16="http://schemas.microsoft.com/office/drawing/2014/main" id="{39EEAC76-4F77-F610-A1FC-10511F44D640}"/>
              </a:ext>
            </a:extLst>
          </p:cNvPr>
          <p:cNvSpPr txBox="1"/>
          <p:nvPr/>
        </p:nvSpPr>
        <p:spPr>
          <a:xfrm>
            <a:off x="7990542" y="5370556"/>
            <a:ext cx="1371600" cy="369332"/>
          </a:xfrm>
          <a:prstGeom prst="rect">
            <a:avLst/>
          </a:prstGeom>
          <a:noFill/>
        </p:spPr>
        <p:txBody>
          <a:bodyPr wrap="square" rtlCol="0">
            <a:spAutoFit/>
          </a:bodyPr>
          <a:lstStyle/>
          <a:p>
            <a:pPr algn="ctr"/>
            <a:r>
              <a:rPr lang="en-US" dirty="0"/>
              <a:t>MRX-K</a:t>
            </a:r>
          </a:p>
        </p:txBody>
      </p:sp>
      <p:pic>
        <p:nvPicPr>
          <p:cNvPr id="3" name="Picture 2" descr="Image">
            <a:extLst>
              <a:ext uri="{FF2B5EF4-FFF2-40B4-BE49-F238E27FC236}">
                <a16:creationId xmlns:a16="http://schemas.microsoft.com/office/drawing/2014/main" id="{77CBC22C-D14F-AB10-F841-834B0D1777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731" r="21790"/>
          <a:stretch/>
        </p:blipFill>
        <p:spPr bwMode="auto">
          <a:xfrm>
            <a:off x="6145680" y="2660042"/>
            <a:ext cx="1461247" cy="26822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a:extLst>
              <a:ext uri="{FF2B5EF4-FFF2-40B4-BE49-F238E27FC236}">
                <a16:creationId xmlns:a16="http://schemas.microsoft.com/office/drawing/2014/main" id="{667A055A-4158-CCFD-39A4-04946523F0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050" r="15753"/>
          <a:stretch/>
        </p:blipFill>
        <p:spPr bwMode="auto">
          <a:xfrm>
            <a:off x="7606927" y="2631751"/>
            <a:ext cx="1909482" cy="26819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Image">
            <a:extLst>
              <a:ext uri="{FF2B5EF4-FFF2-40B4-BE49-F238E27FC236}">
                <a16:creationId xmlns:a16="http://schemas.microsoft.com/office/drawing/2014/main" id="{79F43C9C-9A9D-B99F-4381-4968EF13BFA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905" r="12218"/>
          <a:stretch/>
        </p:blipFill>
        <p:spPr bwMode="auto">
          <a:xfrm>
            <a:off x="9650134" y="2631752"/>
            <a:ext cx="2034988" cy="2681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193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8B769DB-3809-A545-E2F2-96B8738474E8}"/>
              </a:ext>
            </a:extLst>
          </p:cNvPr>
          <p:cNvSpPr>
            <a:spLocks noGrp="1"/>
          </p:cNvSpPr>
          <p:nvPr>
            <p:ph type="title"/>
          </p:nvPr>
        </p:nvSpPr>
        <p:spPr/>
        <p:txBody>
          <a:bodyPr/>
          <a:lstStyle/>
          <a:p>
            <a:r>
              <a:rPr lang="en-US" dirty="0"/>
              <a:t>TownSteel Ligature Resistant </a:t>
            </a:r>
            <a:br>
              <a:rPr lang="en-US" dirty="0"/>
            </a:br>
            <a:r>
              <a:rPr lang="en-US" dirty="0"/>
              <a:t>RX Series – Deadbolt Locks</a:t>
            </a:r>
          </a:p>
        </p:txBody>
      </p:sp>
      <p:sp>
        <p:nvSpPr>
          <p:cNvPr id="8" name="Content Placeholder 7">
            <a:extLst>
              <a:ext uri="{FF2B5EF4-FFF2-40B4-BE49-F238E27FC236}">
                <a16:creationId xmlns:a16="http://schemas.microsoft.com/office/drawing/2014/main" id="{3175294E-AFAF-C6A6-D7D5-B2C374065C6C}"/>
              </a:ext>
            </a:extLst>
          </p:cNvPr>
          <p:cNvSpPr>
            <a:spLocks noGrp="1"/>
          </p:cNvSpPr>
          <p:nvPr>
            <p:ph sz="half" idx="1"/>
          </p:nvPr>
        </p:nvSpPr>
        <p:spPr>
          <a:xfrm>
            <a:off x="410883" y="1924237"/>
            <a:ext cx="5353425" cy="4351338"/>
          </a:xfrm>
        </p:spPr>
        <p:txBody>
          <a:bodyPr>
            <a:normAutofit/>
          </a:bodyPr>
          <a:lstStyle/>
          <a:p>
            <a:r>
              <a:rPr lang="en-US" dirty="0"/>
              <a:t>Auxiliary deadbolt with knob type thumb turn</a:t>
            </a:r>
          </a:p>
          <a:p>
            <a:r>
              <a:rPr lang="en-US" dirty="0"/>
              <a:t>DRX is 5-point ligature resistant</a:t>
            </a:r>
          </a:p>
        </p:txBody>
      </p:sp>
      <p:sp>
        <p:nvSpPr>
          <p:cNvPr id="12" name="TextBox 11">
            <a:extLst>
              <a:ext uri="{FF2B5EF4-FFF2-40B4-BE49-F238E27FC236}">
                <a16:creationId xmlns:a16="http://schemas.microsoft.com/office/drawing/2014/main" id="{39EEAC76-4F77-F610-A1FC-10511F44D640}"/>
              </a:ext>
            </a:extLst>
          </p:cNvPr>
          <p:cNvSpPr txBox="1"/>
          <p:nvPr/>
        </p:nvSpPr>
        <p:spPr>
          <a:xfrm>
            <a:off x="7999507" y="5385282"/>
            <a:ext cx="1371600" cy="369332"/>
          </a:xfrm>
          <a:prstGeom prst="rect">
            <a:avLst/>
          </a:prstGeom>
          <a:noFill/>
        </p:spPr>
        <p:txBody>
          <a:bodyPr wrap="square" rtlCol="0">
            <a:spAutoFit/>
          </a:bodyPr>
          <a:lstStyle/>
          <a:p>
            <a:pPr algn="ctr"/>
            <a:r>
              <a:rPr lang="en-US" dirty="0"/>
              <a:t>DRX</a:t>
            </a:r>
          </a:p>
        </p:txBody>
      </p:sp>
      <p:pic>
        <p:nvPicPr>
          <p:cNvPr id="2" name="Picture 2" descr="Image">
            <a:extLst>
              <a:ext uri="{FF2B5EF4-FFF2-40B4-BE49-F238E27FC236}">
                <a16:creationId xmlns:a16="http://schemas.microsoft.com/office/drawing/2014/main" id="{591B70CC-E3DA-1BDD-642E-7C0C360693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3576" y="2074746"/>
            <a:ext cx="3295808" cy="3295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219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C6493-5D7C-554D-8154-12B9BFF89571}"/>
              </a:ext>
            </a:extLst>
          </p:cNvPr>
          <p:cNvSpPr>
            <a:spLocks noGrp="1"/>
          </p:cNvSpPr>
          <p:nvPr>
            <p:ph type="title"/>
          </p:nvPr>
        </p:nvSpPr>
        <p:spPr/>
        <p:txBody>
          <a:bodyPr/>
          <a:lstStyle/>
          <a:p>
            <a:r>
              <a:rPr lang="en-US" dirty="0"/>
              <a:t>TownSteel Ligature Resistant Rejuvenator</a:t>
            </a:r>
          </a:p>
        </p:txBody>
      </p:sp>
      <p:sp>
        <p:nvSpPr>
          <p:cNvPr id="4" name="Content Placeholder 3">
            <a:extLst>
              <a:ext uri="{FF2B5EF4-FFF2-40B4-BE49-F238E27FC236}">
                <a16:creationId xmlns:a16="http://schemas.microsoft.com/office/drawing/2014/main" id="{F38A48B9-5494-EA58-6AF5-EE95391F7A70}"/>
              </a:ext>
            </a:extLst>
          </p:cNvPr>
          <p:cNvSpPr>
            <a:spLocks noGrp="1"/>
          </p:cNvSpPr>
          <p:nvPr>
            <p:ph sz="half" idx="2"/>
          </p:nvPr>
        </p:nvSpPr>
        <p:spPr>
          <a:xfrm>
            <a:off x="3971365" y="1825625"/>
            <a:ext cx="7673788" cy="2853951"/>
          </a:xfrm>
        </p:spPr>
        <p:txBody>
          <a:bodyPr>
            <a:normAutofit fontScale="55000" lnSpcReduction="20000"/>
          </a:bodyPr>
          <a:lstStyle/>
          <a:p>
            <a:pPr marL="285750" indent="-285750">
              <a:lnSpc>
                <a:spcPct val="150000"/>
              </a:lnSpc>
              <a:buFont typeface="Arial" panose="020B0604020202020204" pitchFamily="34" charset="0"/>
              <a:buChar char="•"/>
            </a:pPr>
            <a:r>
              <a:rPr lang="en-US" dirty="0"/>
              <a:t>5-point ligature product</a:t>
            </a:r>
          </a:p>
          <a:p>
            <a:pPr marL="285750" indent="-285750">
              <a:lnSpc>
                <a:spcPct val="150000"/>
              </a:lnSpc>
              <a:buFont typeface="Arial" panose="020B0604020202020204" pitchFamily="34" charset="0"/>
              <a:buChar char="•"/>
            </a:pPr>
            <a:r>
              <a:rPr lang="en-US" dirty="0"/>
              <a:t>Heavy duty ANSI Grade 1 certified</a:t>
            </a:r>
          </a:p>
          <a:p>
            <a:pPr marL="285750" indent="-285750">
              <a:lnSpc>
                <a:spcPct val="150000"/>
              </a:lnSpc>
              <a:buFont typeface="Arial" panose="020B0604020202020204" pitchFamily="34" charset="0"/>
              <a:buChar char="•"/>
            </a:pPr>
            <a:r>
              <a:rPr lang="en-US" dirty="0"/>
              <a:t>Mortise door prep compatibility with major brand</a:t>
            </a:r>
          </a:p>
          <a:p>
            <a:pPr marL="285750" indent="-285750">
              <a:lnSpc>
                <a:spcPct val="150000"/>
              </a:lnSpc>
              <a:buFont typeface="Arial" panose="020B0604020202020204" pitchFamily="34" charset="0"/>
              <a:buChar char="•"/>
            </a:pPr>
            <a:r>
              <a:rPr lang="en-US" dirty="0"/>
              <a:t>Fast easy installations</a:t>
            </a:r>
          </a:p>
          <a:p>
            <a:pPr marL="285750" indent="-285750">
              <a:lnSpc>
                <a:spcPct val="150000"/>
              </a:lnSpc>
              <a:buFont typeface="Arial" panose="020B0604020202020204" pitchFamily="34" charset="0"/>
              <a:buChar char="•"/>
            </a:pPr>
            <a:r>
              <a:rPr lang="en-US" dirty="0"/>
              <a:t>Large Escutcheon underplate conceals all unnecessary holes</a:t>
            </a:r>
          </a:p>
          <a:p>
            <a:pPr marL="285750" indent="-285750">
              <a:lnSpc>
                <a:spcPct val="150000"/>
              </a:lnSpc>
              <a:buFont typeface="Arial" panose="020B0604020202020204" pitchFamily="34" charset="0"/>
              <a:buChar char="•"/>
            </a:pPr>
            <a:r>
              <a:rPr lang="en-US" dirty="0"/>
              <a:t>Built on cylinder collar removes any ligature point that would have been present</a:t>
            </a:r>
          </a:p>
        </p:txBody>
      </p:sp>
      <p:pic>
        <p:nvPicPr>
          <p:cNvPr id="5" name="Content Placeholder 4" descr="A close-up of a lock&#10;&#10;Description automatically generated">
            <a:extLst>
              <a:ext uri="{FF2B5EF4-FFF2-40B4-BE49-F238E27FC236}">
                <a16:creationId xmlns:a16="http://schemas.microsoft.com/office/drawing/2014/main" id="{5BF92349-069A-CBEA-2DE9-6EA41A074361}"/>
              </a:ext>
            </a:extLst>
          </p:cNvPr>
          <p:cNvPicPr>
            <a:picLocks noChangeAspect="1"/>
          </p:cNvPicPr>
          <p:nvPr/>
        </p:nvPicPr>
        <p:blipFill rotWithShape="1">
          <a:blip r:embed="rId2">
            <a:extLst>
              <a:ext uri="{28A0092B-C50C-407E-A947-70E740481C1C}">
                <a14:useLocalDpi xmlns:a14="http://schemas.microsoft.com/office/drawing/2010/main" val="0"/>
              </a:ext>
            </a:extLst>
          </a:blip>
          <a:srcRect t="11373" r="-2" b="2735"/>
          <a:stretch/>
        </p:blipFill>
        <p:spPr>
          <a:xfrm>
            <a:off x="399105" y="1825625"/>
            <a:ext cx="3222636" cy="4856019"/>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p:spPr>
      </p:pic>
      <p:pic>
        <p:nvPicPr>
          <p:cNvPr id="7" name="Picture 6">
            <a:extLst>
              <a:ext uri="{FF2B5EF4-FFF2-40B4-BE49-F238E27FC236}">
                <a16:creationId xmlns:a16="http://schemas.microsoft.com/office/drawing/2014/main" id="{89D4F588-EA9F-4BBF-E92C-5C0DA78B49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1365" y="4220741"/>
            <a:ext cx="4572000" cy="2743200"/>
          </a:xfrm>
          <a:prstGeom prst="rect">
            <a:avLst/>
          </a:prstGeom>
        </p:spPr>
      </p:pic>
    </p:spTree>
    <p:extLst>
      <p:ext uri="{BB962C8B-B14F-4D97-AF65-F5344CB8AC3E}">
        <p14:creationId xmlns:p14="http://schemas.microsoft.com/office/powerpoint/2010/main" val="3477150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435881" y="6177173"/>
            <a:ext cx="7096498" cy="369332"/>
          </a:xfrm>
          <a:prstGeom prst="rect">
            <a:avLst/>
          </a:prstGeom>
          <a:noFill/>
        </p:spPr>
        <p:txBody>
          <a:bodyPr wrap="square" rtlCol="0">
            <a:spAutoFit/>
          </a:bodyPr>
          <a:lstStyle/>
          <a:p>
            <a:r>
              <a:rPr lang="en-US" dirty="0">
                <a:solidFill>
                  <a:schemeClr val="accent1">
                    <a:lumMod val="50000"/>
                    <a:lumOff val="50000"/>
                  </a:schemeClr>
                </a:solidFill>
                <a:hlinkClick r:id="rId2">
                  <a:extLst>
                    <a:ext uri="{A12FA001-AC4F-418D-AE19-62706E023703}">
                      <ahyp:hlinkClr xmlns:ahyp="http://schemas.microsoft.com/office/drawing/2018/hyperlinkcolor" val="tx"/>
                    </a:ext>
                  </a:extLst>
                </a:hlinkClick>
              </a:rPr>
              <a:t>https://omh.ny.gov/omhweb/patient_safety_standards/guide.pdf</a:t>
            </a:r>
            <a:r>
              <a:rPr lang="en-US" dirty="0">
                <a:solidFill>
                  <a:schemeClr val="accent1">
                    <a:lumMod val="50000"/>
                    <a:lumOff val="50000"/>
                  </a:schemeClr>
                </a:solidFill>
              </a:rPr>
              <a:t> </a:t>
            </a:r>
          </a:p>
        </p:txBody>
      </p:sp>
      <p:pic>
        <p:nvPicPr>
          <p:cNvPr id="10" name="Picture 9">
            <a:extLst>
              <a:ext uri="{FF2B5EF4-FFF2-40B4-BE49-F238E27FC236}">
                <a16:creationId xmlns:a16="http://schemas.microsoft.com/office/drawing/2014/main" id="{C0C7EBEC-169B-47BE-B337-42AB7D85CBC9}"/>
              </a:ext>
            </a:extLst>
          </p:cNvPr>
          <p:cNvPicPr>
            <a:picLocks noChangeAspect="1"/>
          </p:cNvPicPr>
          <p:nvPr/>
        </p:nvPicPr>
        <p:blipFill>
          <a:blip r:embed="rId3"/>
          <a:stretch>
            <a:fillRect/>
          </a:stretch>
        </p:blipFill>
        <p:spPr>
          <a:xfrm>
            <a:off x="6884276" y="1873135"/>
            <a:ext cx="4766526" cy="3036043"/>
          </a:xfrm>
          <a:prstGeom prst="rect">
            <a:avLst/>
          </a:prstGeom>
        </p:spPr>
      </p:pic>
      <p:pic>
        <p:nvPicPr>
          <p:cNvPr id="3" name="Picture 2">
            <a:extLst>
              <a:ext uri="{FF2B5EF4-FFF2-40B4-BE49-F238E27FC236}">
                <a16:creationId xmlns:a16="http://schemas.microsoft.com/office/drawing/2014/main" id="{F941B3C7-423A-4651-90A9-BFC8FDA062AF}"/>
              </a:ext>
            </a:extLst>
          </p:cNvPr>
          <p:cNvPicPr>
            <a:picLocks noChangeAspect="1"/>
          </p:cNvPicPr>
          <p:nvPr/>
        </p:nvPicPr>
        <p:blipFill rotWithShape="1">
          <a:blip r:embed="rId4"/>
          <a:srcRect b="1521"/>
          <a:stretch/>
        </p:blipFill>
        <p:spPr>
          <a:xfrm>
            <a:off x="435881" y="1873136"/>
            <a:ext cx="6448395" cy="3949596"/>
          </a:xfrm>
          <a:prstGeom prst="rect">
            <a:avLst/>
          </a:prstGeom>
        </p:spPr>
      </p:pic>
      <p:sp>
        <p:nvSpPr>
          <p:cNvPr id="2" name="Title 1">
            <a:extLst>
              <a:ext uri="{FF2B5EF4-FFF2-40B4-BE49-F238E27FC236}">
                <a16:creationId xmlns:a16="http://schemas.microsoft.com/office/drawing/2014/main" id="{80A363A4-D1DB-D548-ADB4-4A4FFAC66DBE}"/>
              </a:ext>
            </a:extLst>
          </p:cNvPr>
          <p:cNvSpPr>
            <a:spLocks noGrp="1"/>
          </p:cNvSpPr>
          <p:nvPr>
            <p:ph type="title"/>
          </p:nvPr>
        </p:nvSpPr>
        <p:spPr>
          <a:xfrm>
            <a:off x="838200" y="311495"/>
            <a:ext cx="10515600" cy="1325563"/>
          </a:xfrm>
        </p:spPr>
        <p:txBody>
          <a:bodyPr>
            <a:normAutofit fontScale="90000"/>
          </a:bodyPr>
          <a:lstStyle/>
          <a:p>
            <a:r>
              <a:rPr lang="en-US" sz="4000" dirty="0"/>
              <a:t>New York Office of Mental Health Standards</a:t>
            </a:r>
            <a:br>
              <a:rPr lang="en-US" sz="4000" dirty="0"/>
            </a:br>
            <a:r>
              <a:rPr lang="en-US" sz="2700" dirty="0"/>
              <a:t>As of July 2021</a:t>
            </a:r>
          </a:p>
        </p:txBody>
      </p:sp>
      <p:sp>
        <p:nvSpPr>
          <p:cNvPr id="4" name="Rectangle 3">
            <a:extLst>
              <a:ext uri="{FF2B5EF4-FFF2-40B4-BE49-F238E27FC236}">
                <a16:creationId xmlns:a16="http://schemas.microsoft.com/office/drawing/2014/main" id="{8496167C-596B-8B30-10DE-35F05FC93668}"/>
              </a:ext>
            </a:extLst>
          </p:cNvPr>
          <p:cNvSpPr/>
          <p:nvPr/>
        </p:nvSpPr>
        <p:spPr>
          <a:xfrm>
            <a:off x="5988971" y="5737685"/>
            <a:ext cx="167524" cy="16248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17896998"/>
      </p:ext>
    </p:extLst>
  </p:cSld>
  <p:clrMapOvr>
    <a:masterClrMapping/>
  </p:clrMapOvr>
</p:sld>
</file>

<file path=ppt/theme/theme1.xml><?xml version="1.0" encoding="utf-8"?>
<a:theme xmlns:a="http://schemas.openxmlformats.org/drawingml/2006/main" name="TownSteel Theme">
  <a:themeElements>
    <a:clrScheme name="TownSteel Colors">
      <a:dk1>
        <a:sysClr val="windowText" lastClr="000000"/>
      </a:dk1>
      <a:lt1>
        <a:sysClr val="window" lastClr="FFFFFF"/>
      </a:lt1>
      <a:dk2>
        <a:srgbClr val="901D13"/>
      </a:dk2>
      <a:lt2>
        <a:srgbClr val="FFFFFF"/>
      </a:lt2>
      <a:accent1>
        <a:srgbClr val="420702"/>
      </a:accent1>
      <a:accent2>
        <a:srgbClr val="DB2C1D"/>
      </a:accent2>
      <a:accent3>
        <a:srgbClr val="7E8F21"/>
      </a:accent3>
      <a:accent4>
        <a:srgbClr val="04458F"/>
      </a:accent4>
      <a:accent5>
        <a:srgbClr val="052242"/>
      </a:accent5>
      <a:accent6>
        <a:srgbClr val="138F4A"/>
      </a:accent6>
      <a:hlink>
        <a:srgbClr val="DB2C1D"/>
      </a:hlink>
      <a:folHlink>
        <a:srgbClr val="DB695E"/>
      </a:folHlink>
    </a:clrScheme>
    <a:fontScheme name="TownSteel Fonts">
      <a:majorFont>
        <a:latin typeface="Montserrat Medium"/>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wnSteel Theme" id="{D28F6146-1235-41A8-8312-883B8207ED39}" vid="{6D4E6B53-74D5-44E2-BE9D-110A5D6DEA36}"/>
    </a:ext>
  </a:extLst>
</a:theme>
</file>

<file path=docProps/app.xml><?xml version="1.0" encoding="utf-8"?>
<Properties xmlns="http://schemas.openxmlformats.org/officeDocument/2006/extended-properties" xmlns:vt="http://schemas.openxmlformats.org/officeDocument/2006/docPropsVTypes">
  <Template/>
  <TotalTime>7334</TotalTime>
  <Words>1351</Words>
  <Application>Microsoft Macintosh PowerPoint</Application>
  <PresentationFormat>Widescreen</PresentationFormat>
  <Paragraphs>168</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BlinkMacSystemFont</vt:lpstr>
      <vt:lpstr>Calibri</vt:lpstr>
      <vt:lpstr>Montserrat Medium</vt:lpstr>
      <vt:lpstr>Open Sans</vt:lpstr>
      <vt:lpstr>Open Sans Semibold</vt:lpstr>
      <vt:lpstr>TownSteel Theme</vt:lpstr>
      <vt:lpstr>Specifications for Ligature Resistant Locks</vt:lpstr>
      <vt:lpstr>TownSteel Ligature Resistant Locks</vt:lpstr>
      <vt:lpstr>TownSteel Ligature Resistant Locks</vt:lpstr>
      <vt:lpstr>TownSteel Ligature Resistant  RX Series</vt:lpstr>
      <vt:lpstr>TownSteel Ligature Resistant  RX Series – Cylindrical Locks</vt:lpstr>
      <vt:lpstr>TownSteel Ligature Resistant  RX Series – Mortise Locks</vt:lpstr>
      <vt:lpstr>TownSteel Ligature Resistant  RX Series – Deadbolt Locks</vt:lpstr>
      <vt:lpstr>TownSteel Ligature Resistant Rejuvenator</vt:lpstr>
      <vt:lpstr>New York Office of Mental Health Standards As of July 2021</vt:lpstr>
      <vt:lpstr>New York Office of Mental Health Patient Standards As of July 2020</vt:lpstr>
      <vt:lpstr>New York Office of Mental Health Patient Standards As of July 2021</vt:lpstr>
      <vt:lpstr>CRX-A Ligature Resistant  Cylindrical Lock</vt:lpstr>
      <vt:lpstr>MRX-A Ligature Resistant  Mortise Lock</vt:lpstr>
      <vt:lpstr>XMRX-A Electrified Ligature Resistant  Mortise Lock</vt:lpstr>
      <vt:lpstr>PowerPoint Presentation</vt:lpstr>
      <vt:lpstr>PowerPoint Presentation</vt:lpstr>
      <vt:lpstr>XMRX-A 30X Series Electrified Ligature Resistant Mortise Lock</vt:lpstr>
      <vt:lpstr>PowerPoint Presentation</vt:lpstr>
      <vt:lpstr>XMRXA Electronic Ligature Resistant  Mortise Lock</vt:lpstr>
      <vt:lpstr>TRX-L Ligature Resistant  Cylindrical Lock</vt:lpstr>
      <vt:lpstr>MRX-L Ligature Resistant  Mortise Lock</vt:lpstr>
      <vt:lpstr>Ligature Resistant Levers and Knobs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TOWNSTEEL 2000 SERIES ELECTRONIC LOCK PRESENTATION</dc:title>
  <dc:creator>Steve C</dc:creator>
  <cp:lastModifiedBy>Ivin Huang</cp:lastModifiedBy>
  <cp:revision>79</cp:revision>
  <dcterms:created xsi:type="dcterms:W3CDTF">2015-01-15T00:11:49Z</dcterms:created>
  <dcterms:modified xsi:type="dcterms:W3CDTF">2023-11-14T23:43:45Z</dcterms:modified>
</cp:coreProperties>
</file>