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43"/>
  </p:notesMasterIdLst>
  <p:sldIdLst>
    <p:sldId id="257" r:id="rId2"/>
    <p:sldId id="308" r:id="rId3"/>
    <p:sldId id="327" r:id="rId4"/>
    <p:sldId id="326" r:id="rId5"/>
    <p:sldId id="300" r:id="rId6"/>
    <p:sldId id="339" r:id="rId7"/>
    <p:sldId id="340" r:id="rId8"/>
    <p:sldId id="314" r:id="rId9"/>
    <p:sldId id="315" r:id="rId10"/>
    <p:sldId id="324" r:id="rId11"/>
    <p:sldId id="317" r:id="rId12"/>
    <p:sldId id="318" r:id="rId13"/>
    <p:sldId id="341" r:id="rId14"/>
    <p:sldId id="322" r:id="rId15"/>
    <p:sldId id="346" r:id="rId16"/>
    <p:sldId id="345" r:id="rId17"/>
    <p:sldId id="258" r:id="rId18"/>
    <p:sldId id="343" r:id="rId19"/>
    <p:sldId id="261" r:id="rId20"/>
    <p:sldId id="259" r:id="rId21"/>
    <p:sldId id="277" r:id="rId22"/>
    <p:sldId id="278" r:id="rId23"/>
    <p:sldId id="280" r:id="rId24"/>
    <p:sldId id="281" r:id="rId25"/>
    <p:sldId id="260" r:id="rId26"/>
    <p:sldId id="288" r:id="rId27"/>
    <p:sldId id="282" r:id="rId28"/>
    <p:sldId id="290" r:id="rId29"/>
    <p:sldId id="298" r:id="rId30"/>
    <p:sldId id="262" r:id="rId31"/>
    <p:sldId id="263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8" r:id="rId40"/>
    <p:sldId id="335" r:id="rId41"/>
    <p:sldId id="33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15202A74-163D-4B71-BBA8-E2FCD164262F}">
          <p14:sldIdLst>
            <p14:sldId id="257"/>
          </p14:sldIdLst>
        </p14:section>
        <p14:section name="2000 Series" id="{AF2BA283-6304-4DB1-B1C4-1BB933942FF4}">
          <p14:sldIdLst>
            <p14:sldId id="308"/>
            <p14:sldId id="327"/>
            <p14:sldId id="326"/>
            <p14:sldId id="300"/>
            <p14:sldId id="339"/>
            <p14:sldId id="340"/>
            <p14:sldId id="314"/>
            <p14:sldId id="315"/>
            <p14:sldId id="324"/>
            <p14:sldId id="317"/>
            <p14:sldId id="318"/>
            <p14:sldId id="341"/>
            <p14:sldId id="322"/>
            <p14:sldId id="346"/>
            <p14:sldId id="345"/>
            <p14:sldId id="258"/>
            <p14:sldId id="343"/>
            <p14:sldId id="261"/>
            <p14:sldId id="259"/>
            <p14:sldId id="277"/>
            <p14:sldId id="278"/>
            <p14:sldId id="280"/>
            <p14:sldId id="281"/>
            <p14:sldId id="260"/>
            <p14:sldId id="288"/>
            <p14:sldId id="282"/>
            <p14:sldId id="290"/>
            <p14:sldId id="298"/>
            <p14:sldId id="262"/>
            <p14:sldId id="263"/>
          </p14:sldIdLst>
        </p14:section>
        <p14:section name="Mechanical Products" id="{2409AC0F-CEAE-4049-95C8-E2E3127848A1}">
          <p14:sldIdLst>
            <p14:sldId id="328"/>
            <p14:sldId id="329"/>
            <p14:sldId id="330"/>
            <p14:sldId id="331"/>
            <p14:sldId id="332"/>
            <p14:sldId id="333"/>
            <p14:sldId id="334"/>
            <p14:sldId id="338"/>
            <p14:sldId id="335"/>
            <p14:sldId id="33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A1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5DB24-D7EC-4F15-B1D9-3BCE97B39D81}" v="53" dt="2024-06-21T15:17:29.183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outlineViewPr>
    <p:cViewPr>
      <p:scale>
        <a:sx n="33" d="100"/>
        <a:sy n="33" d="100"/>
      </p:scale>
      <p:origin x="0" y="-58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66"/>
    </p:cViewPr>
  </p:sorterViewPr>
  <p:notesViewPr>
    <p:cSldViewPr snapToGrid="0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Ramos" userId="13dad5cd0868662a" providerId="LiveId" clId="{0CD5DB24-D7EC-4F15-B1D9-3BCE97B39D81}"/>
    <pc:docChg chg="undo custSel addSld delSld modSld sldOrd delSection modSection">
      <pc:chgData name="Luis Ramos" userId="13dad5cd0868662a" providerId="LiveId" clId="{0CD5DB24-D7EC-4F15-B1D9-3BCE97B39D81}" dt="2024-06-21T15:17:46.099" v="229" actId="1076"/>
      <pc:docMkLst>
        <pc:docMk/>
      </pc:docMkLst>
      <pc:sldChg chg="addSp delSp modSp mod">
        <pc:chgData name="Luis Ramos" userId="13dad5cd0868662a" providerId="LiveId" clId="{0CD5DB24-D7EC-4F15-B1D9-3BCE97B39D81}" dt="2024-06-21T15:16:33.534" v="214" actId="1076"/>
        <pc:sldMkLst>
          <pc:docMk/>
          <pc:sldMk cId="3369225394" sldId="259"/>
        </pc:sldMkLst>
        <pc:spChg chg="add mod">
          <ac:chgData name="Luis Ramos" userId="13dad5cd0868662a" providerId="LiveId" clId="{0CD5DB24-D7EC-4F15-B1D9-3BCE97B39D81}" dt="2024-06-21T15:16:33.534" v="214" actId="1076"/>
          <ac:spMkLst>
            <pc:docMk/>
            <pc:sldMk cId="3369225394" sldId="259"/>
            <ac:spMk id="5" creationId="{154FBC03-5E34-F231-8F89-5AA6EA6C857B}"/>
          </ac:spMkLst>
        </pc:spChg>
        <pc:spChg chg="del">
          <ac:chgData name="Luis Ramos" userId="13dad5cd0868662a" providerId="LiveId" clId="{0CD5DB24-D7EC-4F15-B1D9-3BCE97B39D81}" dt="2024-06-21T15:16:30.762" v="213" actId="478"/>
          <ac:spMkLst>
            <pc:docMk/>
            <pc:sldMk cId="3369225394" sldId="259"/>
            <ac:spMk id="11" creationId="{5BA33148-F242-E8F5-69A6-74F04807D1FB}"/>
          </ac:spMkLst>
        </pc:spChg>
      </pc:sldChg>
      <pc:sldChg chg="add">
        <pc:chgData name="Luis Ramos" userId="13dad5cd0868662a" providerId="LiveId" clId="{0CD5DB24-D7EC-4F15-B1D9-3BCE97B39D81}" dt="2024-06-05T16:17:49.416" v="95"/>
        <pc:sldMkLst>
          <pc:docMk/>
          <pc:sldMk cId="691433505" sldId="262"/>
        </pc:sldMkLst>
      </pc:sldChg>
      <pc:sldChg chg="del">
        <pc:chgData name="Luis Ramos" userId="13dad5cd0868662a" providerId="LiveId" clId="{0CD5DB24-D7EC-4F15-B1D9-3BCE97B39D81}" dt="2024-06-05T16:17:43.454" v="94" actId="2696"/>
        <pc:sldMkLst>
          <pc:docMk/>
          <pc:sldMk cId="3080164176" sldId="262"/>
        </pc:sldMkLst>
      </pc:sldChg>
      <pc:sldChg chg="del">
        <pc:chgData name="Luis Ramos" userId="13dad5cd0868662a" providerId="LiveId" clId="{0CD5DB24-D7EC-4F15-B1D9-3BCE97B39D81}" dt="2024-06-05T16:17:43.454" v="94" actId="2696"/>
        <pc:sldMkLst>
          <pc:docMk/>
          <pc:sldMk cId="188791170" sldId="263"/>
        </pc:sldMkLst>
      </pc:sldChg>
      <pc:sldChg chg="add">
        <pc:chgData name="Luis Ramos" userId="13dad5cd0868662a" providerId="LiveId" clId="{0CD5DB24-D7EC-4F15-B1D9-3BCE97B39D81}" dt="2024-06-05T16:17:49.416" v="95"/>
        <pc:sldMkLst>
          <pc:docMk/>
          <pc:sldMk cId="2469912087" sldId="263"/>
        </pc:sldMkLst>
      </pc:sldChg>
      <pc:sldChg chg="modSp mod">
        <pc:chgData name="Luis Ramos" userId="13dad5cd0868662a" providerId="LiveId" clId="{0CD5DB24-D7EC-4F15-B1D9-3BCE97B39D81}" dt="2024-06-21T15:16:21.110" v="211" actId="27636"/>
        <pc:sldMkLst>
          <pc:docMk/>
          <pc:sldMk cId="1467148815" sldId="277"/>
        </pc:sldMkLst>
        <pc:spChg chg="mod">
          <ac:chgData name="Luis Ramos" userId="13dad5cd0868662a" providerId="LiveId" clId="{0CD5DB24-D7EC-4F15-B1D9-3BCE97B39D81}" dt="2024-06-21T15:16:21.110" v="211" actId="27636"/>
          <ac:spMkLst>
            <pc:docMk/>
            <pc:sldMk cId="1467148815" sldId="277"/>
            <ac:spMk id="6" creationId="{4B8DB38E-FBF9-2472-FB6D-0B8C7291A13F}"/>
          </ac:spMkLst>
        </pc:spChg>
      </pc:sldChg>
      <pc:sldChg chg="addSp delSp modSp mod">
        <pc:chgData name="Luis Ramos" userId="13dad5cd0868662a" providerId="LiveId" clId="{0CD5DB24-D7EC-4F15-B1D9-3BCE97B39D81}" dt="2024-06-21T15:16:41.575" v="217" actId="1076"/>
        <pc:sldMkLst>
          <pc:docMk/>
          <pc:sldMk cId="2371280263" sldId="278"/>
        </pc:sldMkLst>
        <pc:spChg chg="add mod">
          <ac:chgData name="Luis Ramos" userId="13dad5cd0868662a" providerId="LiveId" clId="{0CD5DB24-D7EC-4F15-B1D9-3BCE97B39D81}" dt="2024-06-21T15:16:41.575" v="217" actId="1076"/>
          <ac:spMkLst>
            <pc:docMk/>
            <pc:sldMk cId="2371280263" sldId="278"/>
            <ac:spMk id="5" creationId="{B983BF7C-A0D6-1DAE-FB6A-4F2E2A40C3A3}"/>
          </ac:spMkLst>
        </pc:spChg>
        <pc:spChg chg="del">
          <ac:chgData name="Luis Ramos" userId="13dad5cd0868662a" providerId="LiveId" clId="{0CD5DB24-D7EC-4F15-B1D9-3BCE97B39D81}" dt="2024-06-21T15:16:37.639" v="215" actId="478"/>
          <ac:spMkLst>
            <pc:docMk/>
            <pc:sldMk cId="2371280263" sldId="278"/>
            <ac:spMk id="10" creationId="{5473370C-7163-173C-16DB-CDC61549BFBA}"/>
          </ac:spMkLst>
        </pc:spChg>
      </pc:sldChg>
      <pc:sldChg chg="addSp delSp modSp mod">
        <pc:chgData name="Luis Ramos" userId="13dad5cd0868662a" providerId="LiveId" clId="{0CD5DB24-D7EC-4F15-B1D9-3BCE97B39D81}" dt="2024-06-21T15:17:46.099" v="229" actId="1076"/>
        <pc:sldMkLst>
          <pc:docMk/>
          <pc:sldMk cId="2709672233" sldId="280"/>
        </pc:sldMkLst>
        <pc:spChg chg="add mod">
          <ac:chgData name="Luis Ramos" userId="13dad5cd0868662a" providerId="LiveId" clId="{0CD5DB24-D7EC-4F15-B1D9-3BCE97B39D81}" dt="2024-06-21T15:17:46.099" v="229" actId="1076"/>
          <ac:spMkLst>
            <pc:docMk/>
            <pc:sldMk cId="2709672233" sldId="280"/>
            <ac:spMk id="6" creationId="{D6C5DCC5-D1BD-C49E-CE40-86C67EE76F0B}"/>
          </ac:spMkLst>
        </pc:spChg>
        <pc:spChg chg="del">
          <ac:chgData name="Luis Ramos" userId="13dad5cd0868662a" providerId="LiveId" clId="{0CD5DB24-D7EC-4F15-B1D9-3BCE97B39D81}" dt="2024-06-21T15:16:57.753" v="218" actId="478"/>
          <ac:spMkLst>
            <pc:docMk/>
            <pc:sldMk cId="2709672233" sldId="280"/>
            <ac:spMk id="11" creationId="{E45757F0-A5ED-B49F-0146-BB81E1806B01}"/>
          </ac:spMkLst>
        </pc:spChg>
      </pc:sldChg>
      <pc:sldChg chg="addSp delSp modSp mod">
        <pc:chgData name="Luis Ramos" userId="13dad5cd0868662a" providerId="LiveId" clId="{0CD5DB24-D7EC-4F15-B1D9-3BCE97B39D81}" dt="2024-06-21T15:17:12.280" v="224" actId="1076"/>
        <pc:sldMkLst>
          <pc:docMk/>
          <pc:sldMk cId="2111633437" sldId="281"/>
        </pc:sldMkLst>
        <pc:spChg chg="add mod">
          <ac:chgData name="Luis Ramos" userId="13dad5cd0868662a" providerId="LiveId" clId="{0CD5DB24-D7EC-4F15-B1D9-3BCE97B39D81}" dt="2024-06-21T15:17:12.280" v="224" actId="1076"/>
          <ac:spMkLst>
            <pc:docMk/>
            <pc:sldMk cId="2111633437" sldId="281"/>
            <ac:spMk id="4" creationId="{DA5B32DC-CED7-9C1F-D9B6-3F311C01BF99}"/>
          </ac:spMkLst>
        </pc:spChg>
        <pc:spChg chg="del">
          <ac:chgData name="Luis Ramos" userId="13dad5cd0868662a" providerId="LiveId" clId="{0CD5DB24-D7EC-4F15-B1D9-3BCE97B39D81}" dt="2024-06-21T15:17:07.153" v="220" actId="478"/>
          <ac:spMkLst>
            <pc:docMk/>
            <pc:sldMk cId="2111633437" sldId="281"/>
            <ac:spMk id="8" creationId="{2E886C7D-D0B8-F385-C93E-F4DD8D280265}"/>
          </ac:spMkLst>
        </pc:spChg>
        <pc:picChg chg="mod">
          <ac:chgData name="Luis Ramos" userId="13dad5cd0868662a" providerId="LiveId" clId="{0CD5DB24-D7EC-4F15-B1D9-3BCE97B39D81}" dt="2024-06-21T15:17:09.812" v="223" actId="1076"/>
          <ac:picMkLst>
            <pc:docMk/>
            <pc:sldMk cId="2111633437" sldId="281"/>
            <ac:picMk id="6" creationId="{E2C54858-92CB-BD88-7032-06E740CB4C60}"/>
          </ac:picMkLst>
        </pc:picChg>
      </pc:sldChg>
      <pc:sldChg chg="addSp delSp modSp mod">
        <pc:chgData name="Luis Ramos" userId="13dad5cd0868662a" providerId="LiveId" clId="{0CD5DB24-D7EC-4F15-B1D9-3BCE97B39D81}" dt="2024-06-21T15:17:31.032" v="228" actId="1076"/>
        <pc:sldMkLst>
          <pc:docMk/>
          <pc:sldMk cId="235270489" sldId="282"/>
        </pc:sldMkLst>
        <pc:spChg chg="add mod">
          <ac:chgData name="Luis Ramos" userId="13dad5cd0868662a" providerId="LiveId" clId="{0CD5DB24-D7EC-4F15-B1D9-3BCE97B39D81}" dt="2024-06-21T15:17:31.032" v="228" actId="1076"/>
          <ac:spMkLst>
            <pc:docMk/>
            <pc:sldMk cId="235270489" sldId="282"/>
            <ac:spMk id="4" creationId="{1D684920-D3F0-CA52-39CB-1342E20A92C8}"/>
          </ac:spMkLst>
        </pc:spChg>
        <pc:spChg chg="del">
          <ac:chgData name="Luis Ramos" userId="13dad5cd0868662a" providerId="LiveId" clId="{0CD5DB24-D7EC-4F15-B1D9-3BCE97B39D81}" dt="2024-06-21T15:17:28.616" v="226" actId="478"/>
          <ac:spMkLst>
            <pc:docMk/>
            <pc:sldMk cId="235270489" sldId="282"/>
            <ac:spMk id="8" creationId="{E28CF6DF-1A3B-D301-FB43-00F0CCDD0DB1}"/>
          </ac:spMkLst>
        </pc:spChg>
      </pc:sldChg>
      <pc:sldChg chg="modSp mod">
        <pc:chgData name="Luis Ramos" userId="13dad5cd0868662a" providerId="LiveId" clId="{0CD5DB24-D7EC-4F15-B1D9-3BCE97B39D81}" dt="2024-06-21T15:17:22.798" v="225" actId="20577"/>
        <pc:sldMkLst>
          <pc:docMk/>
          <pc:sldMk cId="442982778" sldId="288"/>
        </pc:sldMkLst>
        <pc:spChg chg="mod">
          <ac:chgData name="Luis Ramos" userId="13dad5cd0868662a" providerId="LiveId" clId="{0CD5DB24-D7EC-4F15-B1D9-3BCE97B39D81}" dt="2024-06-21T15:17:22.798" v="225" actId="20577"/>
          <ac:spMkLst>
            <pc:docMk/>
            <pc:sldMk cId="442982778" sldId="288"/>
            <ac:spMk id="2" creationId="{00000000-0000-0000-0000-000000000000}"/>
          </ac:spMkLst>
        </pc:spChg>
      </pc:sldChg>
      <pc:sldChg chg="modSp mod ord">
        <pc:chgData name="Luis Ramos" userId="13dad5cd0868662a" providerId="LiveId" clId="{0CD5DB24-D7EC-4F15-B1D9-3BCE97B39D81}" dt="2024-06-11T16:16:19.649" v="202" actId="20577"/>
        <pc:sldMkLst>
          <pc:docMk/>
          <pc:sldMk cId="3591971161" sldId="298"/>
        </pc:sldMkLst>
        <pc:spChg chg="mod">
          <ac:chgData name="Luis Ramos" userId="13dad5cd0868662a" providerId="LiveId" clId="{0CD5DB24-D7EC-4F15-B1D9-3BCE97B39D81}" dt="2024-06-11T16:16:19.649" v="202" actId="20577"/>
          <ac:spMkLst>
            <pc:docMk/>
            <pc:sldMk cId="3591971161" sldId="298"/>
            <ac:spMk id="2" creationId="{00000000-0000-0000-0000-000000000000}"/>
          </ac:spMkLst>
        </pc:spChg>
      </pc:sldChg>
      <pc:sldChg chg="addSp modSp mod">
        <pc:chgData name="Luis Ramos" userId="13dad5cd0868662a" providerId="LiveId" clId="{0CD5DB24-D7EC-4F15-B1D9-3BCE97B39D81}" dt="2024-06-05T18:21:17.904" v="183" actId="1076"/>
        <pc:sldMkLst>
          <pc:docMk/>
          <pc:sldMk cId="1090240048" sldId="300"/>
        </pc:sldMkLst>
        <pc:picChg chg="mod">
          <ac:chgData name="Luis Ramos" userId="13dad5cd0868662a" providerId="LiveId" clId="{0CD5DB24-D7EC-4F15-B1D9-3BCE97B39D81}" dt="2024-06-05T18:21:17.904" v="183" actId="1076"/>
          <ac:picMkLst>
            <pc:docMk/>
            <pc:sldMk cId="1090240048" sldId="300"/>
            <ac:picMk id="3" creationId="{00000000-0000-0000-0000-000000000000}"/>
          </ac:picMkLst>
        </pc:picChg>
        <pc:picChg chg="add mod">
          <ac:chgData name="Luis Ramos" userId="13dad5cd0868662a" providerId="LiveId" clId="{0CD5DB24-D7EC-4F15-B1D9-3BCE97B39D81}" dt="2024-06-05T18:20:26.286" v="176" actId="1076"/>
          <ac:picMkLst>
            <pc:docMk/>
            <pc:sldMk cId="1090240048" sldId="300"/>
            <ac:picMk id="6" creationId="{C2ADBE18-2C34-E5CD-96AA-EE680F108F57}"/>
          </ac:picMkLst>
        </pc:picChg>
        <pc:picChg chg="mod">
          <ac:chgData name="Luis Ramos" userId="13dad5cd0868662a" providerId="LiveId" clId="{0CD5DB24-D7EC-4F15-B1D9-3BCE97B39D81}" dt="2024-06-05T18:21:17.904" v="183" actId="1076"/>
          <ac:picMkLst>
            <pc:docMk/>
            <pc:sldMk cId="1090240048" sldId="300"/>
            <ac:picMk id="7" creationId="{00000000-0000-0000-0000-000000000000}"/>
          </ac:picMkLst>
        </pc:picChg>
        <pc:picChg chg="mod">
          <ac:chgData name="Luis Ramos" userId="13dad5cd0868662a" providerId="LiveId" clId="{0CD5DB24-D7EC-4F15-B1D9-3BCE97B39D81}" dt="2024-06-05T18:21:17.904" v="183" actId="1076"/>
          <ac:picMkLst>
            <pc:docMk/>
            <pc:sldMk cId="1090240048" sldId="300"/>
            <ac:picMk id="8" creationId="{00000000-0000-0000-0000-000000000000}"/>
          </ac:picMkLst>
        </pc:picChg>
        <pc:picChg chg="add mod">
          <ac:chgData name="Luis Ramos" userId="13dad5cd0868662a" providerId="LiveId" clId="{0CD5DB24-D7EC-4F15-B1D9-3BCE97B39D81}" dt="2024-06-05T18:20:44.566" v="182" actId="1076"/>
          <ac:picMkLst>
            <pc:docMk/>
            <pc:sldMk cId="1090240048" sldId="300"/>
            <ac:picMk id="11" creationId="{9357B04F-F8F6-DA59-DCF5-9960F4480040}"/>
          </ac:picMkLst>
        </pc:picChg>
      </pc:sldChg>
      <pc:sldChg chg="addSp delSp modSp mod modAnim">
        <pc:chgData name="Luis Ramos" userId="13dad5cd0868662a" providerId="LiveId" clId="{0CD5DB24-D7EC-4F15-B1D9-3BCE97B39D81}" dt="2024-06-05T15:38:14.148" v="79"/>
        <pc:sldMkLst>
          <pc:docMk/>
          <pc:sldMk cId="4223249459" sldId="308"/>
        </pc:sldMkLst>
        <pc:spChg chg="add del">
          <ac:chgData name="Luis Ramos" userId="13dad5cd0868662a" providerId="LiveId" clId="{0CD5DB24-D7EC-4F15-B1D9-3BCE97B39D81}" dt="2024-06-05T15:27:39.992" v="6" actId="11529"/>
          <ac:spMkLst>
            <pc:docMk/>
            <pc:sldMk cId="4223249459" sldId="308"/>
            <ac:spMk id="3" creationId="{70F74982-DB5A-E87D-A7F6-CED5D86BF180}"/>
          </ac:spMkLst>
        </pc:spChg>
        <pc:spChg chg="add mod">
          <ac:chgData name="Luis Ramos" userId="13dad5cd0868662a" providerId="LiveId" clId="{0CD5DB24-D7EC-4F15-B1D9-3BCE97B39D81}" dt="2024-06-05T15:28:04.257" v="10" actId="1582"/>
          <ac:spMkLst>
            <pc:docMk/>
            <pc:sldMk cId="4223249459" sldId="308"/>
            <ac:spMk id="4" creationId="{18BE0F1C-6E69-C1BB-9063-8F93F3582753}"/>
          </ac:spMkLst>
        </pc:spChg>
        <pc:spChg chg="add mod">
          <ac:chgData name="Luis Ramos" userId="13dad5cd0868662a" providerId="LiveId" clId="{0CD5DB24-D7EC-4F15-B1D9-3BCE97B39D81}" dt="2024-06-05T15:28:19.400" v="13" actId="14100"/>
          <ac:spMkLst>
            <pc:docMk/>
            <pc:sldMk cId="4223249459" sldId="308"/>
            <ac:spMk id="6" creationId="{18887CD1-89FA-4740-95F6-B7B1C7787E25}"/>
          </ac:spMkLst>
        </pc:spChg>
        <pc:spChg chg="add mod">
          <ac:chgData name="Luis Ramos" userId="13dad5cd0868662a" providerId="LiveId" clId="{0CD5DB24-D7EC-4F15-B1D9-3BCE97B39D81}" dt="2024-06-05T15:28:31.730" v="16" actId="14100"/>
          <ac:spMkLst>
            <pc:docMk/>
            <pc:sldMk cId="4223249459" sldId="308"/>
            <ac:spMk id="7" creationId="{7A84ABB1-87A8-230D-F753-A6FA04E98EA5}"/>
          </ac:spMkLst>
        </pc:spChg>
        <pc:spChg chg="add mod">
          <ac:chgData name="Luis Ramos" userId="13dad5cd0868662a" providerId="LiveId" clId="{0CD5DB24-D7EC-4F15-B1D9-3BCE97B39D81}" dt="2024-06-05T15:38:14.148" v="79"/>
          <ac:spMkLst>
            <pc:docMk/>
            <pc:sldMk cId="4223249459" sldId="308"/>
            <ac:spMk id="8" creationId="{9103BD95-E9AC-3CD7-1334-FA231C4EB6C9}"/>
          </ac:spMkLst>
        </pc:spChg>
        <pc:spChg chg="add mod">
          <ac:chgData name="Luis Ramos" userId="13dad5cd0868662a" providerId="LiveId" clId="{0CD5DB24-D7EC-4F15-B1D9-3BCE97B39D81}" dt="2024-06-05T15:38:14.148" v="79"/>
          <ac:spMkLst>
            <pc:docMk/>
            <pc:sldMk cId="4223249459" sldId="308"/>
            <ac:spMk id="9" creationId="{54209ED2-EF24-285C-7152-3E5878D636CD}"/>
          </ac:spMkLst>
        </pc:spChg>
      </pc:sldChg>
      <pc:sldChg chg="addSp modSp mod modAnim">
        <pc:chgData name="Luis Ramos" userId="13dad5cd0868662a" providerId="LiveId" clId="{0CD5DB24-D7EC-4F15-B1D9-3BCE97B39D81}" dt="2024-06-05T15:39:45.943" v="88" actId="1076"/>
        <pc:sldMkLst>
          <pc:docMk/>
          <pc:sldMk cId="385257657" sldId="324"/>
        </pc:sldMkLst>
        <pc:spChg chg="add mod">
          <ac:chgData name="Luis Ramos" userId="13dad5cd0868662a" providerId="LiveId" clId="{0CD5DB24-D7EC-4F15-B1D9-3BCE97B39D81}" dt="2024-06-05T15:38:06.971" v="77"/>
          <ac:spMkLst>
            <pc:docMk/>
            <pc:sldMk cId="385257657" sldId="324"/>
            <ac:spMk id="3" creationId="{27C884C7-9314-4AB7-CDC5-DAEDDEFA9FD0}"/>
          </ac:spMkLst>
        </pc:spChg>
        <pc:spChg chg="add mod">
          <ac:chgData name="Luis Ramos" userId="13dad5cd0868662a" providerId="LiveId" clId="{0CD5DB24-D7EC-4F15-B1D9-3BCE97B39D81}" dt="2024-06-05T15:38:06.971" v="77"/>
          <ac:spMkLst>
            <pc:docMk/>
            <pc:sldMk cId="385257657" sldId="324"/>
            <ac:spMk id="4" creationId="{6E5AE8B4-01EE-47EB-55C3-A1A243A7B2E6}"/>
          </ac:spMkLst>
        </pc:spChg>
        <pc:spChg chg="add mod">
          <ac:chgData name="Luis Ramos" userId="13dad5cd0868662a" providerId="LiveId" clId="{0CD5DB24-D7EC-4F15-B1D9-3BCE97B39D81}" dt="2024-06-05T15:39:45.943" v="88" actId="1076"/>
          <ac:spMkLst>
            <pc:docMk/>
            <pc:sldMk cId="385257657" sldId="324"/>
            <ac:spMk id="6" creationId="{0066ADEA-6F37-71D5-C45D-D09727CEB316}"/>
          </ac:spMkLst>
        </pc:spChg>
      </pc:sldChg>
      <pc:sldChg chg="addSp modSp mod modAnim">
        <pc:chgData name="Luis Ramos" userId="13dad5cd0868662a" providerId="LiveId" clId="{0CD5DB24-D7EC-4F15-B1D9-3BCE97B39D81}" dt="2024-06-05T15:39:05.940" v="81" actId="1076"/>
        <pc:sldMkLst>
          <pc:docMk/>
          <pc:sldMk cId="2011554736" sldId="326"/>
        </pc:sldMkLst>
        <pc:spChg chg="add mod">
          <ac:chgData name="Luis Ramos" userId="13dad5cd0868662a" providerId="LiveId" clId="{0CD5DB24-D7EC-4F15-B1D9-3BCE97B39D81}" dt="2024-06-05T15:38:09.396" v="78"/>
          <ac:spMkLst>
            <pc:docMk/>
            <pc:sldMk cId="2011554736" sldId="326"/>
            <ac:spMk id="3" creationId="{06887B31-7367-C5C5-4D1A-6A9421955FB1}"/>
          </ac:spMkLst>
        </pc:spChg>
        <pc:spChg chg="add mod">
          <ac:chgData name="Luis Ramos" userId="13dad5cd0868662a" providerId="LiveId" clId="{0CD5DB24-D7EC-4F15-B1D9-3BCE97B39D81}" dt="2024-06-05T15:38:09.396" v="78"/>
          <ac:spMkLst>
            <pc:docMk/>
            <pc:sldMk cId="2011554736" sldId="326"/>
            <ac:spMk id="4" creationId="{F4B19BCC-1F8F-EF06-29BC-445843E8D33B}"/>
          </ac:spMkLst>
        </pc:spChg>
        <pc:spChg chg="add mod">
          <ac:chgData name="Luis Ramos" userId="13dad5cd0868662a" providerId="LiveId" clId="{0CD5DB24-D7EC-4F15-B1D9-3BCE97B39D81}" dt="2024-06-05T15:39:05.940" v="81" actId="1076"/>
          <ac:spMkLst>
            <pc:docMk/>
            <pc:sldMk cId="2011554736" sldId="326"/>
            <ac:spMk id="6" creationId="{DCAD0B7B-3413-1D49-ABE8-E58650C5235B}"/>
          </ac:spMkLst>
        </pc:spChg>
      </pc:sldChg>
      <pc:sldChg chg="modSp mod">
        <pc:chgData name="Luis Ramos" userId="13dad5cd0868662a" providerId="LiveId" clId="{0CD5DB24-D7EC-4F15-B1D9-3BCE97B39D81}" dt="2024-06-05T18:16:38.691" v="128" actId="20577"/>
        <pc:sldMkLst>
          <pc:docMk/>
          <pc:sldMk cId="1644296656" sldId="327"/>
        </pc:sldMkLst>
        <pc:spChg chg="mod">
          <ac:chgData name="Luis Ramos" userId="13dad5cd0868662a" providerId="LiveId" clId="{0CD5DB24-D7EC-4F15-B1D9-3BCE97B39D81}" dt="2024-06-05T18:16:38.691" v="128" actId="20577"/>
          <ac:spMkLst>
            <pc:docMk/>
            <pc:sldMk cId="1644296656" sldId="327"/>
            <ac:spMk id="6" creationId="{B82CDF6E-41AE-5048-1071-429F11744BA4}"/>
          </ac:spMkLst>
        </pc:spChg>
      </pc:sldChg>
      <pc:sldChg chg="modSp mod">
        <pc:chgData name="Luis Ramos" userId="13dad5cd0868662a" providerId="LiveId" clId="{0CD5DB24-D7EC-4F15-B1D9-3BCE97B39D81}" dt="2024-06-05T15:55:28.453" v="91" actId="20577"/>
        <pc:sldMkLst>
          <pc:docMk/>
          <pc:sldMk cId="977707385" sldId="332"/>
        </pc:sldMkLst>
        <pc:spChg chg="mod">
          <ac:chgData name="Luis Ramos" userId="13dad5cd0868662a" providerId="LiveId" clId="{0CD5DB24-D7EC-4F15-B1D9-3BCE97B39D81}" dt="2024-06-05T15:55:28.453" v="91" actId="20577"/>
          <ac:spMkLst>
            <pc:docMk/>
            <pc:sldMk cId="977707385" sldId="332"/>
            <ac:spMk id="5" creationId="{F2ED82B9-E1B8-567D-49D0-7BC4F4500CAF}"/>
          </ac:spMkLst>
        </pc:spChg>
      </pc:sldChg>
      <pc:sldChg chg="modSp mod">
        <pc:chgData name="Luis Ramos" userId="13dad5cd0868662a" providerId="LiveId" clId="{0CD5DB24-D7EC-4F15-B1D9-3BCE97B39D81}" dt="2024-06-05T18:16:51.235" v="163" actId="20577"/>
        <pc:sldMkLst>
          <pc:docMk/>
          <pc:sldMk cId="3760409361" sldId="339"/>
        </pc:sldMkLst>
        <pc:spChg chg="mod">
          <ac:chgData name="Luis Ramos" userId="13dad5cd0868662a" providerId="LiveId" clId="{0CD5DB24-D7EC-4F15-B1D9-3BCE97B39D81}" dt="2024-06-05T18:16:51.235" v="163" actId="20577"/>
          <ac:spMkLst>
            <pc:docMk/>
            <pc:sldMk cId="3760409361" sldId="339"/>
            <ac:spMk id="6" creationId="{B82CDF6E-41AE-5048-1071-429F11744BA4}"/>
          </ac:spMkLst>
        </pc:spChg>
      </pc:sldChg>
      <pc:sldChg chg="addSp delSp modSp add mod modAnim">
        <pc:chgData name="Luis Ramos" userId="13dad5cd0868662a" providerId="LiveId" clId="{0CD5DB24-D7EC-4F15-B1D9-3BCE97B39D81}" dt="2024-06-05T15:39:32.387" v="86" actId="14100"/>
        <pc:sldMkLst>
          <pc:docMk/>
          <pc:sldMk cId="1097632082" sldId="340"/>
        </pc:sldMkLst>
        <pc:spChg chg="add del mod">
          <ac:chgData name="Luis Ramos" userId="13dad5cd0868662a" providerId="LiveId" clId="{0CD5DB24-D7EC-4F15-B1D9-3BCE97B39D81}" dt="2024-06-05T15:38:02.299" v="75" actId="21"/>
          <ac:spMkLst>
            <pc:docMk/>
            <pc:sldMk cId="1097632082" sldId="340"/>
            <ac:spMk id="3" creationId="{ABDA575E-DC4A-180A-D124-D467214089A6}"/>
          </ac:spMkLst>
        </pc:spChg>
        <pc:spChg chg="add del mod">
          <ac:chgData name="Luis Ramos" userId="13dad5cd0868662a" providerId="LiveId" clId="{0CD5DB24-D7EC-4F15-B1D9-3BCE97B39D81}" dt="2024-06-05T15:38:02.299" v="75" actId="21"/>
          <ac:spMkLst>
            <pc:docMk/>
            <pc:sldMk cId="1097632082" sldId="340"/>
            <ac:spMk id="4" creationId="{EFBDCEAC-D036-F04E-14D8-DC005D467362}"/>
          </ac:spMkLst>
        </pc:spChg>
        <pc:spChg chg="add mod">
          <ac:chgData name="Luis Ramos" userId="13dad5cd0868662a" providerId="LiveId" clId="{0CD5DB24-D7EC-4F15-B1D9-3BCE97B39D81}" dt="2024-06-05T15:38:04.926" v="76"/>
          <ac:spMkLst>
            <pc:docMk/>
            <pc:sldMk cId="1097632082" sldId="340"/>
            <ac:spMk id="6" creationId="{ABDA575E-DC4A-180A-D124-D467214089A6}"/>
          </ac:spMkLst>
        </pc:spChg>
        <pc:spChg chg="add mod">
          <ac:chgData name="Luis Ramos" userId="13dad5cd0868662a" providerId="LiveId" clId="{0CD5DB24-D7EC-4F15-B1D9-3BCE97B39D81}" dt="2024-06-05T15:38:04.926" v="76"/>
          <ac:spMkLst>
            <pc:docMk/>
            <pc:sldMk cId="1097632082" sldId="340"/>
            <ac:spMk id="7" creationId="{EFBDCEAC-D036-F04E-14D8-DC005D467362}"/>
          </ac:spMkLst>
        </pc:spChg>
        <pc:spChg chg="add mod">
          <ac:chgData name="Luis Ramos" userId="13dad5cd0868662a" providerId="LiveId" clId="{0CD5DB24-D7EC-4F15-B1D9-3BCE97B39D81}" dt="2024-06-05T15:39:32.387" v="86" actId="14100"/>
          <ac:spMkLst>
            <pc:docMk/>
            <pc:sldMk cId="1097632082" sldId="340"/>
            <ac:spMk id="8" creationId="{07193569-66E5-A0C1-B720-9037616C3C08}"/>
          </ac:spMkLst>
        </pc:spChg>
        <pc:picChg chg="mod">
          <ac:chgData name="Luis Ramos" userId="13dad5cd0868662a" providerId="LiveId" clId="{0CD5DB24-D7EC-4F15-B1D9-3BCE97B39D81}" dt="2024-06-05T15:36:58.042" v="70" actId="1076"/>
          <ac:picMkLst>
            <pc:docMk/>
            <pc:sldMk cId="1097632082" sldId="340"/>
            <ac:picMk id="14" creationId="{CFA214A8-037F-5D76-3DC1-814CF7E20284}"/>
          </ac:picMkLst>
        </pc:picChg>
      </pc:sldChg>
      <pc:sldChg chg="modSp add mod">
        <pc:chgData name="Luis Ramos" userId="13dad5cd0868662a" providerId="LiveId" clId="{0CD5DB24-D7EC-4F15-B1D9-3BCE97B39D81}" dt="2024-06-05T15:39:58.685" v="90" actId="1076"/>
        <pc:sldMkLst>
          <pc:docMk/>
          <pc:sldMk cId="3160815391" sldId="341"/>
        </pc:sldMkLst>
        <pc:spChg chg="mod">
          <ac:chgData name="Luis Ramos" userId="13dad5cd0868662a" providerId="LiveId" clId="{0CD5DB24-D7EC-4F15-B1D9-3BCE97B39D81}" dt="2024-06-05T15:39:58.685" v="90" actId="1076"/>
          <ac:spMkLst>
            <pc:docMk/>
            <pc:sldMk cId="3160815391" sldId="341"/>
            <ac:spMk id="6" creationId="{0066ADEA-6F37-71D5-C45D-D09727CEB316}"/>
          </ac:spMkLst>
        </pc:spChg>
      </pc:sldChg>
      <pc:sldChg chg="new del">
        <pc:chgData name="Luis Ramos" userId="13dad5cd0868662a" providerId="LiveId" clId="{0CD5DB24-D7EC-4F15-B1D9-3BCE97B39D81}" dt="2024-06-05T16:17:37.048" v="93" actId="47"/>
        <pc:sldMkLst>
          <pc:docMk/>
          <pc:sldMk cId="1253612597" sldId="342"/>
        </pc:sldMkLst>
      </pc:sldChg>
      <pc:sldChg chg="new del">
        <pc:chgData name="Luis Ramos" userId="13dad5cd0868662a" providerId="LiveId" clId="{0CD5DB24-D7EC-4F15-B1D9-3BCE97B39D81}" dt="2024-06-11T16:01:25.021" v="186" actId="47"/>
        <pc:sldMkLst>
          <pc:docMk/>
          <pc:sldMk cId="3367242518" sldId="344"/>
        </pc:sldMkLst>
      </pc:sldChg>
      <pc:sldChg chg="add">
        <pc:chgData name="Luis Ramos" userId="13dad5cd0868662a" providerId="LiveId" clId="{0CD5DB24-D7EC-4F15-B1D9-3BCE97B39D81}" dt="2024-06-11T16:01:23.722" v="185"/>
        <pc:sldMkLst>
          <pc:docMk/>
          <pc:sldMk cId="3519875131" sldId="345"/>
        </pc:sldMkLst>
      </pc:sldChg>
      <pc:sldChg chg="add">
        <pc:chgData name="Luis Ramos" userId="13dad5cd0868662a" providerId="LiveId" clId="{0CD5DB24-D7EC-4F15-B1D9-3BCE97B39D81}" dt="2024-06-21T15:13:26.161" v="203"/>
        <pc:sldMkLst>
          <pc:docMk/>
          <pc:sldMk cId="827295724" sldId="3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75AAE-0936-40B9-ACF9-A981EEF95D2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B1F30-39B2-4CE2-8EF3-91F317956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designed this template so that each member of the project team has a set of slides with its own theme. Members, here’s how you add a new slide to just your set: </a:t>
            </a:r>
          </a:p>
          <a:p>
            <a:br>
              <a:rPr lang="en-US" dirty="0"/>
            </a:br>
            <a:r>
              <a:rPr lang="en-US" dirty="0"/>
              <a:t>Mark where you want to add the slide: Select an existing one in the Thumbnails pane, click the New Slide button, then choose a layout. The new slide gets the same theme as the other slides in your set. </a:t>
            </a:r>
          </a:p>
          <a:p>
            <a:endParaRPr lang="en-US" dirty="0"/>
          </a:p>
          <a:p>
            <a:r>
              <a:rPr lang="en-US" dirty="0"/>
              <a:t>Careful! Don’t annoy your fellow presenters by accidentally changing their themes. That can happen if you choose a different theme from the Design tab, which changes all of the slides in the presentation to that look.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54613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</a:t>
            </a:r>
            <a:r>
              <a:rPr lang="en-US" baseline="0" dirty="0"/>
              <a:t> profile,</a:t>
            </a:r>
            <a:endParaRPr lang="en-US" dirty="0"/>
          </a:p>
          <a:p>
            <a:r>
              <a:rPr lang="en-US" dirty="0"/>
              <a:t>161 door prep</a:t>
            </a:r>
            <a:endParaRPr lang="en-US" dirty="0">
              <a:cs typeface="Calibri"/>
            </a:endParaRPr>
          </a:p>
          <a:p>
            <a:r>
              <a:rPr lang="en-US" baseline="0" dirty="0"/>
              <a:t>NDE killer, SFIC, LFIC, HS cylinder options,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22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3 patents</a:t>
            </a:r>
          </a:p>
          <a:p>
            <a:r>
              <a:rPr lang="en-US" dirty="0">
                <a:cs typeface="Calibri"/>
              </a:rPr>
              <a:t>Dual retract</a:t>
            </a:r>
          </a:p>
          <a:p>
            <a:r>
              <a:rPr lang="en-US" dirty="0">
                <a:cs typeface="Calibri"/>
              </a:rPr>
              <a:t>Lift to lock</a:t>
            </a:r>
          </a:p>
          <a:p>
            <a:r>
              <a:rPr lang="en-US" dirty="0">
                <a:cs typeface="Calibri"/>
              </a:rPr>
              <a:t>Only grade 1 in industry</a:t>
            </a:r>
          </a:p>
          <a:p>
            <a:r>
              <a:rPr lang="en-US" dirty="0">
                <a:cs typeface="Calibri"/>
              </a:rPr>
              <a:t>True residential function</a:t>
            </a:r>
          </a:p>
          <a:p>
            <a:r>
              <a:rPr lang="en-US" dirty="0">
                <a:cs typeface="Calibri"/>
              </a:rPr>
              <a:t>PRI switch - deadbolt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91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3 different mortise chassis </a:t>
            </a:r>
          </a:p>
          <a:p>
            <a:r>
              <a:rPr lang="en-US" dirty="0">
                <a:cs typeface="Calibri" panose="020F0502020204030204"/>
              </a:rPr>
              <a:t>Low profile perfect for new construction</a:t>
            </a:r>
          </a:p>
          <a:p>
            <a:r>
              <a:rPr lang="en-US" dirty="0">
                <a:cs typeface="Calibri" panose="020F0502020204030204"/>
              </a:rPr>
              <a:t>Lots of lever styles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0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Retrofit</a:t>
            </a:r>
          </a:p>
          <a:p>
            <a:r>
              <a:rPr lang="en-US" dirty="0">
                <a:cs typeface="Calibri" panose="020F0502020204030204"/>
              </a:rPr>
              <a:t>Replace existing door </a:t>
            </a:r>
          </a:p>
          <a:p>
            <a:r>
              <a:rPr lang="en-US" dirty="0">
                <a:cs typeface="Calibri" panose="020F0502020204030204"/>
              </a:rPr>
              <a:t>True residential mechanism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69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29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Universal plate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36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46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Format IC (SFIC) with or without core Best IC core, 6 or 7 pin core, Best® “A” keyway Corbin, </a:t>
            </a:r>
            <a:r>
              <a:rPr lang="en-US" dirty="0" err="1"/>
              <a:t>Schlage</a:t>
            </a:r>
            <a:r>
              <a:rPr lang="en-US" dirty="0"/>
              <a:t>, Yale, Sargent Large Format 1.C. available less core High Security Cylinder available, 6 pin, TownSteel “L” keyway High Security SFIC Core available, 7 pin, TownSteel “L” keyway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8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Format IC (SFIC) with or without core Best IC core, 6 or 7 pin core, Best® “A” keyway Corbin, </a:t>
            </a:r>
            <a:r>
              <a:rPr lang="en-US" dirty="0" err="1"/>
              <a:t>Schlage</a:t>
            </a:r>
            <a:r>
              <a:rPr lang="en-US" dirty="0"/>
              <a:t>, Yale, Sargent Large Format 1.C. available less core High Security Cylinder available, 6 pin, TownSteel “L” keyway High Security SFIC Core available, 7 pin, TownSteel “L” keyway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26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3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15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5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41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Easy, affordable upgrade from mechanical locks • Allows users to manage locks locally • Fast, simple installation • Flexibility to add and remove users without issuing keys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5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88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Advanced data security with standard encryption techniques • AES 128-bit encryption </a:t>
            </a:r>
            <a:r>
              <a:rPr lang="en-US" dirty="0">
                <a:solidFill>
                  <a:schemeClr val="bg1"/>
                </a:solidFill>
              </a:rPr>
              <a:t>Real-time communication to the access control system for greater security and control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APPLICATIONS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• Classrooms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• Record rooms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• Offices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• Residence halls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52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51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7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ownsteel.com" TargetMode="External"/><Relationship Id="rId2" Type="http://schemas.openxmlformats.org/officeDocument/2006/relationships/hyperlink" Target="https://townsteel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0CAA-C75C-980D-3A9B-2F8D1A2F1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FDAC3-18A0-D17C-BED9-58880EF51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20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EC60AF-84FE-DB34-460F-4D50BD46E9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BBBC6-36B4-BD30-2B0A-AB94BB1C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E757A-BA72-BF65-F173-5B5AAF643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188C12-467E-E803-EF7D-B7EF789BF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5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BBC6-36B4-BD30-2B0A-AB94BB1C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E757A-BA72-BF65-F173-5B5AAF643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188C12-467E-E803-EF7D-B7EF789BF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01383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A24DE8-FCC1-647C-F5DE-246E9EC3C1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8116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DAF5A-4D8F-4C97-CC1B-D521DA84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DBE33-9474-C4A1-8960-FE1BADDA8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DF83A-A918-6EC9-DD15-40CC3BF68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AC00BB-31CC-88A7-DB8D-D75312577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5D7E7B-6703-6EED-3F40-E191DEBE0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DAF5A-4D8F-4C97-CC1B-D521DA84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DBE33-9474-C4A1-8960-FE1BADDA8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DF83A-A918-6EC9-DD15-40CC3BF68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AC00BB-31CC-88A7-DB8D-D75312577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5D7E7B-6703-6EED-3F40-E191DEBE0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0783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84D7EC-F638-436F-4888-43B5A7A128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60C7E-B5BC-673A-4583-F428E81C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73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60C7E-B5BC-673A-4583-F428E81C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393603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043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37119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E68D4-91C1-5826-2A19-194C6F66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C13A3-D5AF-445A-ABC4-8FDB5C577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1B01E-3DCA-F729-6987-6060469BC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23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DAA7-7FC5-13F0-3469-472AFE82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F5031F-7F4B-2834-2AE8-D3A581164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78824-B923-4DDB-5C61-48D8B1384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1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0CAA-C75C-980D-3A9B-2F8D1A2F1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76650"/>
            <a:ext cx="9144000" cy="17573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FDAC3-18A0-D17C-BED9-58880EF51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48325"/>
            <a:ext cx="9144000" cy="838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A5A5A6D-FAD7-22C3-617E-05907E34C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723900"/>
            <a:ext cx="9017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99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8C87-EFF3-7149-3BC5-245AEC2CE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39A60-75A6-E5B4-3899-819F95665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DE96EE-544F-F509-55E4-A6A192157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7382" y="1159667"/>
            <a:ext cx="2270124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DB9043-34F8-D823-B212-5092BCF76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386F26-219E-EA22-DC7E-F415BD157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37A092-5C39-A856-587A-30D0BDCFD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7382" y="1159667"/>
            <a:ext cx="2270124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FC6B50-9F35-810A-D5CC-A1F4729E4202}"/>
              </a:ext>
            </a:extLst>
          </p:cNvPr>
          <p:cNvSpPr txBox="1"/>
          <p:nvPr/>
        </p:nvSpPr>
        <p:spPr>
          <a:xfrm>
            <a:off x="2357438" y="3136464"/>
            <a:ext cx="31527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www.townsteel.com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info@townsteel.com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Toll free: (877) 858-0888</a:t>
            </a:r>
          </a:p>
          <a:p>
            <a:r>
              <a:rPr lang="en-US" dirty="0"/>
              <a:t>	 (626) 965-8917</a:t>
            </a:r>
          </a:p>
          <a:p>
            <a:endParaRPr lang="en-US" dirty="0"/>
          </a:p>
          <a:p>
            <a:r>
              <a:rPr lang="en-US" dirty="0"/>
              <a:t>17901 Railroad Street</a:t>
            </a:r>
          </a:p>
          <a:p>
            <a:r>
              <a:rPr lang="en-US" dirty="0"/>
              <a:t>City of Industry, CA 91748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05D09C-3202-042A-88C2-EFAC04763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8" y="361950"/>
            <a:ext cx="7477125" cy="22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833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0CAA-C75C-980D-3A9B-2F8D1A2F1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FDAC3-18A0-D17C-BED9-58880EF51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5683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0CAA-C75C-980D-3A9B-2F8D1A2F1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76650"/>
            <a:ext cx="9144000" cy="17573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FDAC3-18A0-D17C-BED9-58880EF51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48325"/>
            <a:ext cx="9144000" cy="838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0E0DE55-CC0E-CA80-E55F-21DF193F9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1" y="723900"/>
            <a:ext cx="9017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7A194F-CC67-EF70-37D0-4F9C5827D4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96C25-731F-627A-8F69-E659A401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43C-BBBE-AB84-7021-468568C90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51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6C25-731F-627A-8F69-E659A401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43C-BBBE-AB84-7021-468568C90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56042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6C25-731F-627A-8F69-E659A401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886" y="365125"/>
            <a:ext cx="73629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43C-BBBE-AB84-7021-468568C90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886" y="1825625"/>
            <a:ext cx="736291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41EC703-F8C6-65BF-5F44-0993E29EB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3" b="28333"/>
          <a:stretch/>
        </p:blipFill>
        <p:spPr>
          <a:xfrm>
            <a:off x="0" y="1943100"/>
            <a:ext cx="352776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0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3F7E4-5369-D3B6-115C-DD1396A9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44A7D-B796-34A2-6E11-1766578CB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6615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3F7E4-5369-D3B6-115C-DD1396A9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44A7D-B796-34A2-6E11-1766578CB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29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62877-A79F-51D5-137F-F48A599F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5F9C7-FC9E-CDFA-2735-45DF16C3F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C915BF-88F6-41AD-0EB4-CD00C317DA8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76" y="6176963"/>
            <a:ext cx="2270124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5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uis@townstee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TownSteel Product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7285" y="4394039"/>
            <a:ext cx="8144134" cy="2126031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November 15, 2023</a:t>
            </a:r>
          </a:p>
          <a:p>
            <a:r>
              <a:rPr lang="en-US" b="1" dirty="0">
                <a:solidFill>
                  <a:schemeClr val="bg1"/>
                </a:solidFill>
              </a:rPr>
              <a:t>Luis Ramos</a:t>
            </a:r>
          </a:p>
          <a:p>
            <a:r>
              <a:rPr lang="en-US" b="1" dirty="0">
                <a:solidFill>
                  <a:schemeClr val="bg1"/>
                </a:solidFill>
                <a:hlinkClick r:id="rId3"/>
              </a:rPr>
              <a:t>Luis@townsteel.com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323-424-0989</a:t>
            </a:r>
          </a:p>
        </p:txBody>
      </p:sp>
      <p:pic>
        <p:nvPicPr>
          <p:cNvPr id="4" name="Picture 2" descr="https://townsteel.com/wp-content/uploads/2021/11/logo-white-2-1536x34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016" y="6029677"/>
            <a:ext cx="2760656" cy="61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36D8FF9D-3917-98AD-0A25-C5EFD72C1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2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4938"/>
            <a:ext cx="9613900" cy="10810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TownSteel Product Tree</a:t>
            </a:r>
          </a:p>
        </p:txBody>
      </p:sp>
      <p:pic>
        <p:nvPicPr>
          <p:cNvPr id="5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C5F4712B-665B-B3A3-C36F-2B3BF386B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A214A8-037F-5D76-3DC1-814CF7E20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3748"/>
            <a:ext cx="10766815" cy="51885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C884C7-9314-4AB7-CDC5-DAEDDEFA9FD0}"/>
              </a:ext>
            </a:extLst>
          </p:cNvPr>
          <p:cNvSpPr txBox="1"/>
          <p:nvPr/>
        </p:nvSpPr>
        <p:spPr>
          <a:xfrm>
            <a:off x="150725" y="4170066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highlight>
                  <a:srgbClr val="CF2A1B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Mortise Lock</a:t>
            </a:r>
            <a:endParaRPr lang="es-MX" sz="1000" b="1" dirty="0">
              <a:highlight>
                <a:srgbClr val="CF2A1B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5AE8B4-01EE-47EB-55C3-A1A243A7B2E6}"/>
              </a:ext>
            </a:extLst>
          </p:cNvPr>
          <p:cNvSpPr/>
          <p:nvPr/>
        </p:nvSpPr>
        <p:spPr>
          <a:xfrm>
            <a:off x="924448" y="4149969"/>
            <a:ext cx="251209" cy="301451"/>
          </a:xfrm>
          <a:prstGeom prst="rect">
            <a:avLst/>
          </a:prstGeom>
          <a:solidFill>
            <a:srgbClr val="CF2A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6ADEA-6F37-71D5-C45D-D09727CEB316}"/>
              </a:ext>
            </a:extLst>
          </p:cNvPr>
          <p:cNvSpPr/>
          <p:nvPr/>
        </p:nvSpPr>
        <p:spPr>
          <a:xfrm>
            <a:off x="6983604" y="973748"/>
            <a:ext cx="1909187" cy="518850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2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824" y="95247"/>
            <a:ext cx="805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5000RF Series – Wi-Fi Mobile App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9" y="832128"/>
            <a:ext cx="6726089" cy="5707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7778945" y="2196668"/>
            <a:ext cx="4413055" cy="46613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A3B83FC-76E5-A487-4DE2-A55F6F618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75" y="1293696"/>
            <a:ext cx="3029712" cy="4565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C89DF92A-8248-4C72-002C-887F82B28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 Gateway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0" y="4323877"/>
            <a:ext cx="8752878" cy="2534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130" y="2246193"/>
            <a:ext cx="6248668" cy="2077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20" y="2246193"/>
            <a:ext cx="2504210" cy="2077684"/>
          </a:xfrm>
          <a:prstGeom prst="rect">
            <a:avLst/>
          </a:prstGeom>
        </p:spPr>
      </p:pic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5CC98979-BD92-B7E9-1890-C559D85A9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07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4938"/>
            <a:ext cx="9613900" cy="10810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TownSteel Product Tree</a:t>
            </a:r>
          </a:p>
        </p:txBody>
      </p:sp>
      <p:pic>
        <p:nvPicPr>
          <p:cNvPr id="5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C5F4712B-665B-B3A3-C36F-2B3BF386B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A214A8-037F-5D76-3DC1-814CF7E20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3748"/>
            <a:ext cx="10766815" cy="51885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C884C7-9314-4AB7-CDC5-DAEDDEFA9FD0}"/>
              </a:ext>
            </a:extLst>
          </p:cNvPr>
          <p:cNvSpPr txBox="1"/>
          <p:nvPr/>
        </p:nvSpPr>
        <p:spPr>
          <a:xfrm>
            <a:off x="150725" y="4170066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highlight>
                  <a:srgbClr val="CF2A1B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Mortise Lock</a:t>
            </a:r>
            <a:endParaRPr lang="es-MX" sz="1000" b="1" dirty="0">
              <a:highlight>
                <a:srgbClr val="CF2A1B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5AE8B4-01EE-47EB-55C3-A1A243A7B2E6}"/>
              </a:ext>
            </a:extLst>
          </p:cNvPr>
          <p:cNvSpPr/>
          <p:nvPr/>
        </p:nvSpPr>
        <p:spPr>
          <a:xfrm>
            <a:off x="924448" y="4149969"/>
            <a:ext cx="251209" cy="301451"/>
          </a:xfrm>
          <a:prstGeom prst="rect">
            <a:avLst/>
          </a:prstGeom>
          <a:solidFill>
            <a:srgbClr val="CF2A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6ADEA-6F37-71D5-C45D-D09727CEB316}"/>
              </a:ext>
            </a:extLst>
          </p:cNvPr>
          <p:cNvSpPr/>
          <p:nvPr/>
        </p:nvSpPr>
        <p:spPr>
          <a:xfrm>
            <a:off x="8857628" y="973747"/>
            <a:ext cx="1909187" cy="518850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08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Maxx Access Management </a:t>
            </a:r>
            <a:br>
              <a:rPr lang="en-US" dirty="0"/>
            </a:br>
            <a:r>
              <a:rPr lang="en-US" dirty="0"/>
              <a:t>System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2E26B83-8136-5275-5DC3-A3D33F441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2183" y="2091893"/>
            <a:ext cx="4550607" cy="466133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Unlimited encoding stations</a:t>
            </a:r>
          </a:p>
          <a:p>
            <a:r>
              <a:rPr lang="en-US" dirty="0"/>
              <a:t>Encrypted MIFARE credentials</a:t>
            </a:r>
          </a:p>
          <a:p>
            <a:r>
              <a:rPr lang="en-US" dirty="0"/>
              <a:t>AC/EC module</a:t>
            </a:r>
          </a:p>
          <a:p>
            <a:r>
              <a:rPr lang="en-US" dirty="0"/>
              <a:t>Multiple User profiles</a:t>
            </a:r>
          </a:p>
          <a:p>
            <a:r>
              <a:rPr lang="en-US" dirty="0"/>
              <a:t>Use standard batteries for easy deployment and maintenance</a:t>
            </a:r>
          </a:p>
          <a:p>
            <a:r>
              <a:rPr lang="en-US" dirty="0"/>
              <a:t>Locks support 2000 events</a:t>
            </a:r>
          </a:p>
          <a:p>
            <a:r>
              <a:rPr lang="en-US" dirty="0"/>
              <a:t>Programming is accomplished through the use of a DLP and PC-based software</a:t>
            </a:r>
          </a:p>
          <a:p>
            <a:r>
              <a:rPr lang="en-US" dirty="0"/>
              <a:t>Up to 1,622,016 openings supported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959BFA-84B9-B247-0F0F-AD61C253D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07" y="2091893"/>
            <a:ext cx="6101658" cy="3482903"/>
          </a:xfrm>
          <a:prstGeom prst="rect">
            <a:avLst/>
          </a:prstGeom>
        </p:spPr>
      </p:pic>
      <p:pic>
        <p:nvPicPr>
          <p:cNvPr id="10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E948152E-9B1E-D817-BABB-1C53A1208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MIFARE RFID Keycards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87" t="3349" r="77169" b="9570"/>
          <a:stretch/>
        </p:blipFill>
        <p:spPr>
          <a:xfrm>
            <a:off x="885704" y="3740495"/>
            <a:ext cx="1073211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1237" t="21053" r="3343" b="18421"/>
          <a:stretch/>
        </p:blipFill>
        <p:spPr>
          <a:xfrm>
            <a:off x="2908119" y="5202543"/>
            <a:ext cx="1317143" cy="13383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96101" y="2571750"/>
            <a:ext cx="51244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MIFARE</a:t>
            </a:r>
            <a:r>
              <a:rPr lang="en-US" sz="1700" baseline="30000" dirty="0"/>
              <a:t>®</a:t>
            </a:r>
            <a:r>
              <a:rPr lang="en-US" sz="1700" dirty="0"/>
              <a:t> MF1ICS50 ISO/IEC 14443 Type-A.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Operating frequency: 13.56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transfer: 106 </a:t>
            </a:r>
            <a:r>
              <a:rPr lang="en-US" sz="1700" dirty="0" err="1"/>
              <a:t>kbit</a:t>
            </a:r>
            <a:r>
              <a:rPr lang="en-US" sz="1700" dirty="0"/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integrity: 16-Bit CRC, parity, bit coding, bit 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1 kB and 4 kB, organized in 16 sectors with 4 blocks of 16 bytes each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retention of 10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Write endurance 100.000 - 200.000 cycles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773" t="8134" r="16456" b="3629"/>
          <a:stretch/>
        </p:blipFill>
        <p:spPr>
          <a:xfrm>
            <a:off x="5174466" y="4225028"/>
            <a:ext cx="1401417" cy="2315817"/>
          </a:xfrm>
          <a:prstGeom prst="rect">
            <a:avLst/>
          </a:prstGeom>
        </p:spPr>
      </p:pic>
      <p:pic>
        <p:nvPicPr>
          <p:cNvPr id="5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D71BE876-D636-52EA-045A-BAE32061E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card&#10;&#10;Description automatically generated">
            <a:extLst>
              <a:ext uri="{FF2B5EF4-FFF2-40B4-BE49-F238E27FC236}">
                <a16:creationId xmlns:a16="http://schemas.microsoft.com/office/drawing/2014/main" id="{C2ADBE18-2C34-E5CD-96AA-EE680F108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852" y="1916458"/>
            <a:ext cx="2626613" cy="1824037"/>
          </a:xfrm>
          <a:prstGeom prst="rect">
            <a:avLst/>
          </a:prstGeom>
        </p:spPr>
      </p:pic>
      <p:pic>
        <p:nvPicPr>
          <p:cNvPr id="11" name="Picture 10" descr="A blue wristband with white text&#10;&#10;Description automatically generated">
            <a:extLst>
              <a:ext uri="{FF2B5EF4-FFF2-40B4-BE49-F238E27FC236}">
                <a16:creationId xmlns:a16="http://schemas.microsoft.com/office/drawing/2014/main" id="{9357B04F-F8F6-DA59-DCF5-9960F44800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7196" y="2184400"/>
            <a:ext cx="2577898" cy="15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9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7F6F3-6C62-A923-BEC0-AD185830E3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AegisSecure</a:t>
            </a:r>
          </a:p>
        </p:txBody>
      </p:sp>
    </p:spTree>
    <p:extLst>
      <p:ext uri="{BB962C8B-B14F-4D97-AF65-F5344CB8AC3E}">
        <p14:creationId xmlns:p14="http://schemas.microsoft.com/office/powerpoint/2010/main" val="3519875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DDFBCF-82B0-754A-7767-5862EAA81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AegisSecure </a:t>
            </a:r>
            <a:br>
              <a:rPr lang="en-US" dirty="0"/>
            </a:br>
            <a:r>
              <a:rPr lang="en-US" dirty="0"/>
              <a:t>Multi-Housing</a:t>
            </a:r>
          </a:p>
        </p:txBody>
      </p:sp>
      <p:pic>
        <p:nvPicPr>
          <p:cNvPr id="3" name="Picture 2" descr="A diagram of a house&#10;&#10;Description automatically generated">
            <a:extLst>
              <a:ext uri="{FF2B5EF4-FFF2-40B4-BE49-F238E27FC236}">
                <a16:creationId xmlns:a16="http://schemas.microsoft.com/office/drawing/2014/main" id="{48E8BEB6-B212-0980-CD4D-0D6431898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54" y="1861494"/>
            <a:ext cx="8517691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BEC5-9577-D857-31EF-7B70F5F6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Deployment Framework</a:t>
            </a:r>
          </a:p>
        </p:txBody>
      </p:sp>
      <p:pic>
        <p:nvPicPr>
          <p:cNvPr id="5" name="Content Placeholder 4" descr="A computer parts and devices&#10;&#10;Description automatically generated with medium confidence">
            <a:extLst>
              <a:ext uri="{FF2B5EF4-FFF2-40B4-BE49-F238E27FC236}">
                <a16:creationId xmlns:a16="http://schemas.microsoft.com/office/drawing/2014/main" id="{2AB23F07-EAFD-CB8C-07E3-6FAD14F80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32" y="1570183"/>
            <a:ext cx="8548336" cy="4922692"/>
          </a:xfrm>
        </p:spPr>
      </p:pic>
    </p:spTree>
    <p:extLst>
      <p:ext uri="{BB962C8B-B14F-4D97-AF65-F5344CB8AC3E}">
        <p14:creationId xmlns:p14="http://schemas.microsoft.com/office/powerpoint/2010/main" val="32493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7655024-C2CF-87B6-A9EF-38816846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324" y="365125"/>
            <a:ext cx="10137475" cy="971969"/>
          </a:xfrm>
        </p:spPr>
        <p:txBody>
          <a:bodyPr>
            <a:normAutofit/>
          </a:bodyPr>
          <a:lstStyle/>
          <a:p>
            <a:pPr algn="r"/>
            <a:r>
              <a:rPr lang="en-US" altLang="zh-CN" sz="3200" dirty="0"/>
              <a:t>Wireless online door lock </a:t>
            </a:r>
            <a:br>
              <a:rPr lang="en-US" altLang="zh-CN" sz="3200" dirty="0"/>
            </a:br>
            <a:r>
              <a:rPr lang="en-US" altLang="zh-CN" sz="3200" dirty="0"/>
              <a:t>KONTOS 7000</a:t>
            </a:r>
            <a:endParaRPr lang="en-US" sz="3200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E3769D6-9ED1-FD90-C540-784F5E633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7094"/>
            <a:ext cx="5181600" cy="483986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800" b="1" dirty="0"/>
              <a:t>Unlock methods: </a:t>
            </a:r>
            <a:r>
              <a:rPr lang="en-US" sz="2800" dirty="0"/>
              <a:t>Keycard, Pin code, App, Remote unlock</a:t>
            </a:r>
          </a:p>
          <a:p>
            <a:pPr marL="0" indent="0">
              <a:buNone/>
            </a:pPr>
            <a:r>
              <a:rPr lang="en-US" sz="2800" b="1" dirty="0"/>
              <a:t>Key quantity: </a:t>
            </a:r>
            <a:r>
              <a:rPr lang="en-US" sz="2800" dirty="0"/>
              <a:t>889</a:t>
            </a:r>
          </a:p>
          <a:p>
            <a:pPr marL="0" indent="0">
              <a:buNone/>
            </a:pPr>
            <a:r>
              <a:rPr lang="en-US" sz="2800" b="1" dirty="0"/>
              <a:t>Battery lifetime: </a:t>
            </a:r>
            <a:r>
              <a:rPr lang="en-US" sz="2800" dirty="0"/>
              <a:t>12 months </a:t>
            </a:r>
          </a:p>
          <a:p>
            <a:pPr marL="0" indent="0">
              <a:buNone/>
            </a:pPr>
            <a:r>
              <a:rPr lang="en-US" sz="2800" b="1" dirty="0"/>
              <a:t>Security encryption: </a:t>
            </a:r>
            <a:r>
              <a:rPr lang="en-US" sz="2800" dirty="0"/>
              <a:t>AES128+MD5+DES and other multi-encryption methods</a:t>
            </a:r>
          </a:p>
          <a:p>
            <a:pPr marL="0" indent="0">
              <a:buNone/>
            </a:pPr>
            <a:r>
              <a:rPr lang="en-US" sz="2800" b="1" dirty="0"/>
              <a:t>Time management: </a:t>
            </a:r>
            <a:r>
              <a:rPr lang="en-US" sz="2800" dirty="0"/>
              <a:t>1)Time-sensitive data on card; 2)Pin code that is valid offline; 3) half-hour one-time Pin code.</a:t>
            </a:r>
          </a:p>
          <a:p>
            <a:pPr marL="0" indent="0">
              <a:buNone/>
            </a:pPr>
            <a:r>
              <a:rPr lang="en-US" sz="2800" b="1" dirty="0"/>
              <a:t>Permission control: </a:t>
            </a:r>
            <a:r>
              <a:rPr lang="en-US" sz="2800" dirty="0"/>
              <a:t>1)key replacement function; 2) freeze, enable and delete by user all/single key; 3)master card functionality.</a:t>
            </a:r>
          </a:p>
          <a:p>
            <a:pPr marL="0" indent="0">
              <a:buNone/>
            </a:pPr>
            <a:r>
              <a:rPr lang="en-US" sz="2800" b="1" dirty="0"/>
              <a:t>Synchronization function: </a:t>
            </a:r>
            <a:r>
              <a:rPr lang="en-US" sz="2800" dirty="0"/>
              <a:t>1) synchronize the list of keys; 2) synchronize operation records.</a:t>
            </a:r>
          </a:p>
          <a:p>
            <a:pPr marL="0" indent="0">
              <a:buNone/>
            </a:pPr>
            <a:r>
              <a:rPr lang="en-US" sz="2800" b="1" dirty="0"/>
              <a:t>Status detection: </a:t>
            </a:r>
            <a:r>
              <a:rPr lang="en-US" sz="2800" dirty="0"/>
              <a:t>1)REX; 2)Privacy;</a:t>
            </a:r>
            <a:r>
              <a:rPr lang="en-US" dirty="0"/>
              <a:t> 3)Door position;</a:t>
            </a:r>
            <a:r>
              <a:rPr lang="en-US" sz="2800" dirty="0"/>
              <a:t> 4)Battery Life.</a:t>
            </a:r>
          </a:p>
          <a:p>
            <a:pPr marL="0" indent="0">
              <a:buNone/>
            </a:pPr>
            <a:r>
              <a:rPr lang="en-US" sz="2800" b="1" dirty="0"/>
              <a:t>Alarm function: </a:t>
            </a:r>
            <a:r>
              <a:rPr lang="en-US" sz="2800" dirty="0"/>
              <a:t>1)Low battery alarm; 2)Sequential Intruder; 3)</a:t>
            </a:r>
            <a:r>
              <a:rPr lang="en-US" altLang="zh-CN" sz="2800" dirty="0"/>
              <a:t>Wandering Intruder </a:t>
            </a:r>
          </a:p>
        </p:txBody>
      </p:sp>
      <p:pic>
        <p:nvPicPr>
          <p:cNvPr id="4" name="图片 33" descr="A circuit board with wires connected to it&#10;&#10;Description automatically generated">
            <a:extLst>
              <a:ext uri="{FF2B5EF4-FFF2-40B4-BE49-F238E27FC236}">
                <a16:creationId xmlns:a16="http://schemas.microsoft.com/office/drawing/2014/main" id="{0FE0F018-A61A-F87E-1DFC-A115D2436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914483" y="3960078"/>
            <a:ext cx="1776179" cy="2216884"/>
          </a:xfrm>
          <a:prstGeom prst="rect">
            <a:avLst/>
          </a:prstGeom>
        </p:spPr>
      </p:pic>
      <p:pic>
        <p:nvPicPr>
          <p:cNvPr id="5" name="图片 35" descr="A group of electronic components&#10;&#10;Description automatically generated with medium confidence">
            <a:extLst>
              <a:ext uri="{FF2B5EF4-FFF2-40B4-BE49-F238E27FC236}">
                <a16:creationId xmlns:a16="http://schemas.microsoft.com/office/drawing/2014/main" id="{3EAADDA9-7146-83F1-9C7B-3F2E20915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62080" y="3960079"/>
            <a:ext cx="1803969" cy="2216883"/>
          </a:xfrm>
          <a:prstGeom prst="rect">
            <a:avLst/>
          </a:prstGeom>
        </p:spPr>
      </p:pic>
      <p:pic>
        <p:nvPicPr>
          <p:cNvPr id="6" name="图片 38">
            <a:extLst>
              <a:ext uri="{FF2B5EF4-FFF2-40B4-BE49-F238E27FC236}">
                <a16:creationId xmlns:a16="http://schemas.microsoft.com/office/drawing/2014/main" id="{ECDF46BA-9189-9959-B164-019C14E7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0" y="681037"/>
            <a:ext cx="1621322" cy="265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39">
            <a:extLst>
              <a:ext uri="{FF2B5EF4-FFF2-40B4-BE49-F238E27FC236}">
                <a16:creationId xmlns:a16="http://schemas.microsoft.com/office/drawing/2014/main" id="{A56DFD7F-9332-98BC-76EE-ACE3A7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40" y="681037"/>
            <a:ext cx="1621322" cy="265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9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4938"/>
            <a:ext cx="9613900" cy="10810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TownSteel Product Tree</a:t>
            </a:r>
          </a:p>
        </p:txBody>
      </p:sp>
      <p:pic>
        <p:nvPicPr>
          <p:cNvPr id="5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C5F4712B-665B-B3A3-C36F-2B3BF386B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A214A8-037F-5D76-3DC1-814CF7E20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3748"/>
            <a:ext cx="10766815" cy="51885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BE0F1C-6E69-C1BB-9063-8F93F3582753}"/>
              </a:ext>
            </a:extLst>
          </p:cNvPr>
          <p:cNvSpPr/>
          <p:nvPr/>
        </p:nvSpPr>
        <p:spPr>
          <a:xfrm>
            <a:off x="0" y="973748"/>
            <a:ext cx="10766815" cy="4028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87CD1-89FA-4740-95F6-B7B1C7787E25}"/>
              </a:ext>
            </a:extLst>
          </p:cNvPr>
          <p:cNvSpPr/>
          <p:nvPr/>
        </p:nvSpPr>
        <p:spPr>
          <a:xfrm>
            <a:off x="-1" y="1390073"/>
            <a:ext cx="1266093" cy="477217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84ABB1-87A8-230D-F753-A6FA04E98EA5}"/>
              </a:ext>
            </a:extLst>
          </p:cNvPr>
          <p:cNvSpPr/>
          <p:nvPr/>
        </p:nvSpPr>
        <p:spPr>
          <a:xfrm>
            <a:off x="1266092" y="973747"/>
            <a:ext cx="1909187" cy="518850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3BD95-E9AC-3CD7-1334-FA231C4EB6C9}"/>
              </a:ext>
            </a:extLst>
          </p:cNvPr>
          <p:cNvSpPr txBox="1"/>
          <p:nvPr/>
        </p:nvSpPr>
        <p:spPr>
          <a:xfrm>
            <a:off x="150725" y="4170066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highlight>
                  <a:srgbClr val="CF2A1B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Mortise Lock</a:t>
            </a:r>
            <a:endParaRPr lang="es-MX" sz="1000" b="1" dirty="0">
              <a:highlight>
                <a:srgbClr val="CF2A1B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209ED2-EF24-285C-7152-3E5878D636CD}"/>
              </a:ext>
            </a:extLst>
          </p:cNvPr>
          <p:cNvSpPr/>
          <p:nvPr/>
        </p:nvSpPr>
        <p:spPr>
          <a:xfrm>
            <a:off x="924448" y="4149969"/>
            <a:ext cx="251209" cy="301451"/>
          </a:xfrm>
          <a:prstGeom prst="rect">
            <a:avLst/>
          </a:prstGeom>
          <a:solidFill>
            <a:srgbClr val="CF2A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32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e-Elite Cylindrical Lock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5594122" y="2142839"/>
            <a:ext cx="5979042" cy="44426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latin typeface="+mj-lt"/>
                <a:ea typeface="Verdana" panose="020B0604030504040204" pitchFamily="34" charset="0"/>
              </a:rPr>
              <a:t>ANSI/BHMA grade 1 security, UL 10C 3 hour rated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latin typeface="+mj-lt"/>
                <a:ea typeface="Verdana" panose="020B0604030504040204" pitchFamily="34" charset="0"/>
              </a:rPr>
              <a:t>Weather resistant lock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latin typeface="+mj-lt"/>
                <a:ea typeface="Verdana" panose="020B0604030504040204" pitchFamily="34" charset="0"/>
              </a:rPr>
              <a:t>Door thickness: 1 3/4”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latin typeface="+mj-lt"/>
                <a:ea typeface="Verdana" panose="020B0604030504040204" pitchFamily="34" charset="0"/>
              </a:rPr>
              <a:t>Backset: 2 3/8” or 2 3/4” or 5”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latin typeface="+mj-lt"/>
                <a:ea typeface="Verdana" panose="020B0604030504040204" pitchFamily="34" charset="0"/>
              </a:rPr>
              <a:t>If you have a stile, it needs to be at least 4.5” for a 2 3/8” backset or 5” for 2 3/4” backset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4098" name="Picture 2" descr="Electronic cylindrical lock with metal button keyp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" y="2142839"/>
            <a:ext cx="3961347" cy="26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3369960" y="2623127"/>
            <a:ext cx="141843" cy="1981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15BBE46F-7712-9927-A62D-BB0B7684A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lectronic cylindrical lock with touch keypad">
            <a:extLst>
              <a:ext uri="{FF2B5EF4-FFF2-40B4-BE49-F238E27FC236}">
                <a16:creationId xmlns:a16="http://schemas.microsoft.com/office/drawing/2014/main" id="{7B956B4F-B90E-DBEE-428D-0608E1911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8" y="2142839"/>
            <a:ext cx="3961347" cy="26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54FBC03-5E34-F231-8F89-5AA6EA6C857B}"/>
              </a:ext>
            </a:extLst>
          </p:cNvPr>
          <p:cNvSpPr txBox="1">
            <a:spLocks/>
          </p:cNvSpPr>
          <p:nvPr/>
        </p:nvSpPr>
        <p:spPr>
          <a:xfrm>
            <a:off x="839788" y="5099328"/>
            <a:ext cx="5679806" cy="8220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  <a:cs typeface="Verdana" panose="020B0604030504040204" pitchFamily="34" charset="0"/>
              </a:rPr>
              <a:t>2000	        4000/5000/6000/7000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e-Genius Interconnected</a:t>
            </a:r>
            <a:br>
              <a:rPr lang="en-US" dirty="0"/>
            </a:br>
            <a:r>
              <a:rPr lang="en-US" dirty="0"/>
              <a:t> Lock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5594122" y="2142839"/>
            <a:ext cx="6006751" cy="44519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+mj-lt"/>
                <a:ea typeface="Verdana" panose="020B0604030504040204" pitchFamily="34" charset="0"/>
              </a:rPr>
              <a:t>ANSI/BHMA grade 1 security, UL 10C 3 hour rated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+mj-lt"/>
                <a:ea typeface="Verdana" panose="020B0604030504040204" pitchFamily="34" charset="0"/>
              </a:rPr>
              <a:t>Weather resistant lock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+mj-lt"/>
                <a:ea typeface="Verdana" panose="020B0604030504040204" pitchFamily="34" charset="0"/>
              </a:rPr>
              <a:t>Door thickness: 1 3/4”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+mj-lt"/>
                <a:ea typeface="Verdana" panose="020B0604030504040204" pitchFamily="34" charset="0"/>
              </a:rPr>
              <a:t>Backset: 2 3/8” or 2 3/4” (field adjustable)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+mj-lt"/>
                <a:ea typeface="Verdana" panose="020B0604030504040204" pitchFamily="34" charset="0"/>
              </a:rPr>
              <a:t>Requires 4” or 5 1/2” distance from center of dead bolt to center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+mj-lt"/>
                <a:ea typeface="Verdana" panose="020B0604030504040204" pitchFamily="34" charset="0"/>
              </a:rPr>
              <a:t>If you have a stile, it needs to be at least 4 1/2” for a 2 3/8” backset or 5” for 2 3/4” backset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5124" name="Picture 4" descr="https://townsteel.com/wp-content/uploads/2021/08/e-Genius-2000-e-Genius-2900-fro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8460" y="2275783"/>
            <a:ext cx="4754417" cy="31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14D79F25-CCD9-97AA-0C7A-23136E326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townsteel.com/wp-content/uploads/2021/08/e-Genius-4000-e-Genius-5000BLE-e-Genius-5000RF-e-Genius-6000-front-e1638482059992.png">
            <a:extLst>
              <a:ext uri="{FF2B5EF4-FFF2-40B4-BE49-F238E27FC236}">
                <a16:creationId xmlns:a16="http://schemas.microsoft.com/office/drawing/2014/main" id="{B635ACD1-1744-D942-D15A-6E17BB2A7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714" y="2292377"/>
            <a:ext cx="4754880" cy="31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DB38E-FBF9-2472-FB6D-0B8C7291A13F}"/>
              </a:ext>
            </a:extLst>
          </p:cNvPr>
          <p:cNvSpPr txBox="1">
            <a:spLocks/>
          </p:cNvSpPr>
          <p:nvPr/>
        </p:nvSpPr>
        <p:spPr>
          <a:xfrm>
            <a:off x="839788" y="5478891"/>
            <a:ext cx="5679806" cy="8220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  <a:cs typeface="Verdana" panose="020B0604030504040204" pitchFamily="34" charset="0"/>
              </a:rPr>
              <a:t>2000	        4000/5000/6000/7000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e-Cronus Mortise Lock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5594122" y="2142839"/>
            <a:ext cx="5701951" cy="37776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ANSI/BHMA grade 1 security, UL 10C 3 hour rated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Rigid, Clutching, or Automatic deadbolt mortise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Weather resistant lock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Door thickness: 1 3/4”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Backset: 2 3/4”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Stainless steel deadbolt with 1” throw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Stainless steel latch bolt, ¾” projection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Handing is field reversible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146" name="Picture 2" descr="Front of lock shows a manual key override while above it sits a silver keypad and below it is the lev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807" y="2142839"/>
            <a:ext cx="5339210" cy="355947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3535052" y="3566538"/>
            <a:ext cx="405351" cy="2384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8B3D37F9-6861-C22E-DDB5-596C512C4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ont of lock shows a manual key override while above it sits a black reader and below it is the lever.">
            <a:extLst>
              <a:ext uri="{FF2B5EF4-FFF2-40B4-BE49-F238E27FC236}">
                <a16:creationId xmlns:a16="http://schemas.microsoft.com/office/drawing/2014/main" id="{79A11D2B-02F6-BCD5-51D9-407325DFA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1" r="29350"/>
          <a:stretch/>
        </p:blipFill>
        <p:spPr bwMode="auto">
          <a:xfrm>
            <a:off x="2547937" y="2142248"/>
            <a:ext cx="2219325" cy="35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983BF7C-A0D6-1DAE-FB6A-4F2E2A40C3A3}"/>
              </a:ext>
            </a:extLst>
          </p:cNvPr>
          <p:cNvSpPr txBox="1">
            <a:spLocks/>
          </p:cNvSpPr>
          <p:nvPr/>
        </p:nvSpPr>
        <p:spPr>
          <a:xfrm>
            <a:off x="511984" y="5702312"/>
            <a:ext cx="5679806" cy="8220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  <a:cs typeface="Verdana" panose="020B0604030504040204" pitchFamily="34" charset="0"/>
              </a:rPr>
              <a:t>2000	        4000/5000/6000/7000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</a:t>
            </a:r>
            <a:r>
              <a:rPr lang="en-US" dirty="0" err="1"/>
              <a:t>Kontos</a:t>
            </a:r>
            <a:r>
              <a:rPr lang="en-US" dirty="0"/>
              <a:t> 2000 Mortise Lock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5594122" y="2142839"/>
            <a:ext cx="6597878" cy="37776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ANSI/BHMA grade 1 security, UL 10C 3 hour rated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Rigid, Clutching, or Automatic deadbolt mortise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1 master code, 100 user codes, 5 service codes (one-time use)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12-key illuminated metal keypad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Lab tested two-year battery life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Non-volatile memory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Weather resistant lock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Door thickness: 1 3/4”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Backset: 2 3/4”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Stainless steel deadbolt with 1” throw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Stainless steel latch bolt, ¾” projection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Handing is field reversible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801854"/>
              </p:ext>
            </p:extLst>
          </p:nvPr>
        </p:nvGraphicFramePr>
        <p:xfrm>
          <a:off x="401444" y="2142839"/>
          <a:ext cx="2131062" cy="3437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298200" imgH="10158480" progId="Photoshop.Image.19">
                  <p:embed/>
                </p:oleObj>
              </mc:Choice>
              <mc:Fallback>
                <p:oleObj name="Image" r:id="rId3" imgW="6298200" imgH="10158480" progId="Photoshop.Image.19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444" y="2142839"/>
                        <a:ext cx="2131062" cy="3437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ABB17603-83F3-09DD-13F1-E0E59D126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ownsteel.com/wp-content/uploads/2021/08/e-KONTOS-1B-front.png">
            <a:extLst>
              <a:ext uri="{FF2B5EF4-FFF2-40B4-BE49-F238E27FC236}">
                <a16:creationId xmlns:a16="http://schemas.microsoft.com/office/drawing/2014/main" id="{6ABD686E-791E-6645-9D2D-D49FFD0C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61" y="2142839"/>
            <a:ext cx="4947430" cy="329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5DCC5-D1BD-C49E-CE40-86C67EE76F0B}"/>
              </a:ext>
            </a:extLst>
          </p:cNvPr>
          <p:cNvSpPr txBox="1">
            <a:spLocks/>
          </p:cNvSpPr>
          <p:nvPr/>
        </p:nvSpPr>
        <p:spPr>
          <a:xfrm>
            <a:off x="724085" y="5738414"/>
            <a:ext cx="5679806" cy="8220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  <a:cs typeface="Verdana" panose="020B0604030504040204" pitchFamily="34" charset="0"/>
              </a:rPr>
              <a:t>2000	        4000/5000/6000/7000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6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e-Smart Digital Deadbolt </a:t>
            </a:r>
            <a:br>
              <a:rPr lang="en-US" dirty="0"/>
            </a:br>
            <a:r>
              <a:rPr lang="en-US" dirty="0"/>
              <a:t>Lock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491288" y="2143125"/>
            <a:ext cx="5700712" cy="37766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ANSI/BHMA grade 1 security, UL 10C 3 hour rated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1 master code, 100 user codes, 5 service codes (one-time use)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12-key illuminated standard keypad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Lab tested two-year battery life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Low battery warning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Non-volatile memory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Weather resistant lock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Door thickness: 1 3/4”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Backset: 2 3/8” or 2 3/4”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If you have a stile, it needs to be at least 4 1/2” for a 2 3/8” backset or 5” for 2 3/4” backset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42" name="Picture 2" descr="https://townsteel.com/wp-content/uploads/2021/08/e-Smart-2000-fro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294" y="2252495"/>
            <a:ext cx="5086050" cy="33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C84BDEF1-304E-B8F8-33E4-5A4DDA15D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ownsteel.com/wp-content/uploads/2021/08/e-Smart-4000e-Smart-5000BLE-e-Smart-5000RF-e-Smart-6000-front-e1638482318954.png">
            <a:extLst>
              <a:ext uri="{FF2B5EF4-FFF2-40B4-BE49-F238E27FC236}">
                <a16:creationId xmlns:a16="http://schemas.microsoft.com/office/drawing/2014/main" id="{E2C54858-92CB-BD88-7032-06E740CB4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37" y="2252495"/>
            <a:ext cx="5084151" cy="33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DA5B32DC-CED7-9C1F-D9B6-3F311C01BF99}"/>
              </a:ext>
            </a:extLst>
          </p:cNvPr>
          <p:cNvSpPr txBox="1">
            <a:spLocks/>
          </p:cNvSpPr>
          <p:nvPr/>
        </p:nvSpPr>
        <p:spPr>
          <a:xfrm>
            <a:off x="838200" y="5659558"/>
            <a:ext cx="5679806" cy="8220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  <a:cs typeface="Verdana" panose="020B0604030504040204" pitchFamily="34" charset="0"/>
              </a:rPr>
              <a:t>2000	        4000/5000/6000/7000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</a:t>
            </a:r>
            <a:r>
              <a:rPr lang="en-US" dirty="0" err="1"/>
              <a:t>Kestros</a:t>
            </a:r>
            <a:r>
              <a:rPr lang="en-US" dirty="0"/>
              <a:t> 2000 Exit Device Trim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477361" y="5920509"/>
            <a:ext cx="4695004" cy="82203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 Exterior Door and Stairwell Access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491288" y="2143125"/>
            <a:ext cx="5700712" cy="37766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ANSI/BHMA grade 1 security, UL 10C 3 hour rated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1 master code, 100 user codes, 5 service codes (one-time use)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12-key illuminated metal keypad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Lab tested two-year battery life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Non-volatile memory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Weather resistant lock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Door thickness: 1 3/4”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Backset: 2 3/4”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Compatible Exit Devices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TownSteel 97,89 Series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Von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Duprin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Falcon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Detex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4" name="Picture 2" descr="https://townsteel.com/wp-content/uploads/2021/08/e-Kestros-1B-2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06" y="2245361"/>
            <a:ext cx="4895927" cy="32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2010824" y="2458422"/>
            <a:ext cx="564882" cy="3990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03610" y="3195994"/>
            <a:ext cx="847492" cy="4950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69654" y="2123834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LED indicator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731" y="2857440"/>
            <a:ext cx="1375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Key override</a:t>
            </a:r>
          </a:p>
        </p:txBody>
      </p:sp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FF23E4F9-F015-D36E-8DC8-E0551B909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7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</a:t>
            </a:r>
            <a:r>
              <a:rPr lang="en-US" dirty="0" err="1"/>
              <a:t>Kestros</a:t>
            </a:r>
            <a:r>
              <a:rPr lang="en-US" dirty="0"/>
              <a:t> Exit Device Trim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477361" y="5920509"/>
            <a:ext cx="4695004" cy="82203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 Exterior Door and Stairwell Access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491288" y="2143125"/>
            <a:ext cx="5700712" cy="37766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ANSI/BHMA grade 1 security, UL 10C 3 hour rated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Weather resistant touch pad lock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Dual verification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1 master code, 1 passage mode credential, 447 user codes or MIFARE keycards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Fingerprint resistant touch keypad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Lab tested two-year battery life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Non-volatile memory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Door thickness: 1 3/4”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Backset: 2 3/4”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Compatible Exit Devices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TownSteel 97,89 Series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Von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Duprin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Falcon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Detex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316" name="Picture 4" descr="https://townsteel.com/wp-content/uploads/2021/08/e-Kestros-1B-50006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66" y="2246657"/>
            <a:ext cx="4892040" cy="32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2010824" y="2458422"/>
            <a:ext cx="564882" cy="3990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03610" y="3195994"/>
            <a:ext cx="847492" cy="4950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69654" y="2123834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LED indicator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879" y="2611219"/>
            <a:ext cx="137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Key override</a:t>
            </a:r>
          </a:p>
          <a:p>
            <a:pPr algn="ctr"/>
            <a:r>
              <a:rPr lang="en-US" sz="1600" dirty="0"/>
              <a:t>(optional)</a:t>
            </a:r>
          </a:p>
        </p:txBody>
      </p:sp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C340B249-5F42-2575-7513-B5929BCEE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XMRX-A 2000 Ligature Resistant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491288" y="2143125"/>
            <a:ext cx="5700712" cy="37766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ANSI/BHMA grade 1 security, UL 10C 3 hour rated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1 master code, 100 user codes, 5 service codes (one-time use)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12-key illuminated metal keypad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Lab tested two-year battery life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Non-volatile memory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Weather resistant lock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Door thickness: 1 3/4”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Backset: 2 3/4”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</a:rPr>
              <a:t>5 point ligature resistant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218" name="Picture 2" descr="Front of lock shows a silver keypad at the top. Below it is a manual key override. Towards the bottom is a 5 point ligature resistant lev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371" y="2242809"/>
            <a:ext cx="5130359" cy="34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ADAAB916-DEA9-3CD1-D50F-E5FAFD56A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ont of lock shows a silver touch keypad at the top. Below it is a manual key override. Towards the bottom is a 5 point ligature resistant lever.">
            <a:extLst>
              <a:ext uri="{FF2B5EF4-FFF2-40B4-BE49-F238E27FC236}">
                <a16:creationId xmlns:a16="http://schemas.microsoft.com/office/drawing/2014/main" id="{A445BA00-2AF7-DFC2-95FD-33C66C6F6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08" y="2242809"/>
            <a:ext cx="5130359" cy="34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D684920-D3F0-CA52-39CB-1342E20A92C8}"/>
              </a:ext>
            </a:extLst>
          </p:cNvPr>
          <p:cNvSpPr txBox="1">
            <a:spLocks/>
          </p:cNvSpPr>
          <p:nvPr/>
        </p:nvSpPr>
        <p:spPr>
          <a:xfrm>
            <a:off x="811482" y="5608453"/>
            <a:ext cx="5679806" cy="8220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  <a:cs typeface="Verdana" panose="020B0604030504040204" pitchFamily="34" charset="0"/>
              </a:rPr>
              <a:t>2000	        4000/5000/6000/7000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 RD-5000 Wall Reader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462224" y="5670838"/>
            <a:ext cx="4695004" cy="8220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TS RD-5000 are ideal for perimeter access points (elevator, parking entrance, outdoor swimming pool) and locking devices (electric strike, magnetic lock).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394470" y="1917267"/>
            <a:ext cx="5700712" cy="37766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Compatible with TSE Home mobile APP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Voltage: 12 or 24 V DC (maximum 30 V., minimum 10 V)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SPDT 5A@30VDC relay with common, normally open and normally closed contacts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Peak current: 1A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Operating temperature: 32 ° F to 120° F to 49° C)</a:t>
            </a:r>
          </a:p>
          <a:p>
            <a:pPr>
              <a:lnSpc>
                <a:spcPct val="100000"/>
              </a:lnSpc>
            </a:pPr>
            <a:r>
              <a:rPr lang="en-US" sz="1600" dirty="0" err="1"/>
              <a:t>Mifare</a:t>
            </a:r>
            <a:r>
              <a:rPr lang="en-US" sz="1600" dirty="0"/>
              <a:t> technology, 13.56 MHz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Reading range: 0-40mm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Induction speed: &lt;=0.1 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Indicator light: 3 color LED · (red, green, yellow)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Connection cable: RV V4, L = 1.5m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Up to 2,000 audit trails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5504" y="2012882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LED indicator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179" y="1972182"/>
            <a:ext cx="2573807" cy="381031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073063" y="2489453"/>
            <a:ext cx="564882" cy="39901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E9D11E0C-081D-9474-67ED-D21D50F57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6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6000 Series Accessories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752" r="5009" b="1893"/>
          <a:stretch/>
        </p:blipFill>
        <p:spPr>
          <a:xfrm>
            <a:off x="781050" y="2514600"/>
            <a:ext cx="1133476" cy="2962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2514599"/>
            <a:ext cx="1895025" cy="2362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025" y="2514599"/>
            <a:ext cx="1922722" cy="2362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262" t="1380" b="1658"/>
          <a:stretch/>
        </p:blipFill>
        <p:spPr>
          <a:xfrm>
            <a:off x="8724900" y="2447925"/>
            <a:ext cx="1852612" cy="33432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55819" y="5791201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Elevator control (EC16)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8738" y="5038724"/>
            <a:ext cx="316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Door Access Control (AC4)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3175" y="5038724"/>
            <a:ext cx="2103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Keycard </a:t>
            </a:r>
          </a:p>
          <a:p>
            <a:pPr algn="ctr"/>
            <a:r>
              <a:rPr lang="en-US" dirty="0"/>
              <a:t>programmer(KP6)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106" y="5791201"/>
            <a:ext cx="2249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Door Lock </a:t>
            </a:r>
          </a:p>
          <a:p>
            <a:pPr algn="ctr"/>
            <a:r>
              <a:rPr lang="en-US" dirty="0"/>
              <a:t>Programmer(DLP6)</a:t>
            </a:r>
          </a:p>
        </p:txBody>
      </p:sp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A174119D-D4DA-A5A2-E27F-AF1E434FF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19627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9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2000 Series – Metal Keypad</a:t>
            </a:r>
          </a:p>
        </p:txBody>
      </p:sp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175EA1B1-2C6C-B3FA-4FBC-4731B3664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townsteel.com/wp-content/uploads/2021/08/e-Genius-2000-e-Genius-2900-front.png">
            <a:extLst>
              <a:ext uri="{FF2B5EF4-FFF2-40B4-BE49-F238E27FC236}">
                <a16:creationId xmlns:a16="http://schemas.microsoft.com/office/drawing/2014/main" id="{8962A13B-6268-B52D-824D-C7CF4B211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75" b="43125" l="40083" r="61167">
                        <a14:foregroundMark x1="46083" y1="24625" x2="50500" y2="19125"/>
                        <a14:foregroundMark x1="50500" y1="19125" x2="56750" y2="21250"/>
                        <a14:foregroundMark x1="56750" y1="21250" x2="56583" y2="31000"/>
                        <a14:foregroundMark x1="56583" y1="31000" x2="47500" y2="32000"/>
                        <a14:foregroundMark x1="45917" y1="12750" x2="51917" y2="10750"/>
                        <a14:foregroundMark x1="51917" y1="10750" x2="54667" y2="12125"/>
                        <a14:foregroundMark x1="40917" y1="15500" x2="42000" y2="34500"/>
                        <a14:foregroundMark x1="42083" y1="41750" x2="47417" y2="44375"/>
                        <a14:foregroundMark x1="47417" y1="44375" x2="54833" y2="43125"/>
                        <a14:foregroundMark x1="54833" y1="43125" x2="57250" y2="36375"/>
                        <a14:foregroundMark x1="52750" y1="24125" x2="46583" y2="29000"/>
                        <a14:foregroundMark x1="46583" y1="29000" x2="5100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94" t="1678" r="36117" b="55427"/>
          <a:stretch/>
        </p:blipFill>
        <p:spPr bwMode="auto">
          <a:xfrm>
            <a:off x="1155561" y="2434266"/>
            <a:ext cx="2491992" cy="270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82CDF6E-41AE-5048-1071-429F11744BA4}"/>
              </a:ext>
            </a:extLst>
          </p:cNvPr>
          <p:cNvSpPr txBox="1">
            <a:spLocks/>
          </p:cNvSpPr>
          <p:nvPr/>
        </p:nvSpPr>
        <p:spPr>
          <a:xfrm>
            <a:off x="6491288" y="2143125"/>
            <a:ext cx="5700712" cy="3776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1 master code, 100 user codes, 5 service codes (one-time use)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12-key illuminated metal keypad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Lab tested two-year battery life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Non-volatile memory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Weather resistant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-32 F to 145 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Passage mode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Pass through duration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Programmable at keypad only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Recommended 1-10 locks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9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F4EBB5-DB53-36CB-8CBE-AA1E24B3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AegisSecure</a:t>
            </a:r>
            <a:r>
              <a:rPr lang="en-US" dirty="0"/>
              <a:t> Server</a:t>
            </a:r>
          </a:p>
        </p:txBody>
      </p:sp>
      <p:sp>
        <p:nvSpPr>
          <p:cNvPr id="6" name="文本框 36">
            <a:extLst>
              <a:ext uri="{FF2B5EF4-FFF2-40B4-BE49-F238E27FC236}">
                <a16:creationId xmlns:a16="http://schemas.microsoft.com/office/drawing/2014/main" id="{EF8D22A0-730A-2527-244C-CC3BE83B5212}"/>
              </a:ext>
            </a:extLst>
          </p:cNvPr>
          <p:cNvSpPr txBox="1"/>
          <p:nvPr/>
        </p:nvSpPr>
        <p:spPr>
          <a:xfrm>
            <a:off x="6350000" y="2005870"/>
            <a:ext cx="516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Support Linux CentOS 7.8, Ubuntu 22.04, Rocky 8.6</a:t>
            </a:r>
          </a:p>
          <a:p>
            <a:r>
              <a:rPr lang="en-US" sz="1400" b="1" dirty="0" err="1"/>
              <a:t>HTLock</a:t>
            </a:r>
            <a:r>
              <a:rPr lang="en-US" sz="1400" b="1" dirty="0"/>
              <a:t> Server Software</a:t>
            </a:r>
            <a:endParaRPr lang="en-US" sz="1400" dirty="0"/>
          </a:p>
        </p:txBody>
      </p:sp>
      <p:pic>
        <p:nvPicPr>
          <p:cNvPr id="7" name="图片 34" descr="图片 34">
            <a:extLst>
              <a:ext uri="{FF2B5EF4-FFF2-40B4-BE49-F238E27FC236}">
                <a16:creationId xmlns:a16="http://schemas.microsoft.com/office/drawing/2014/main" id="{975162D0-F4C6-8CAF-664B-E354B47E5C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2021" t="28657" r="16849" b="7795"/>
          <a:stretch>
            <a:fillRect/>
          </a:stretch>
        </p:blipFill>
        <p:spPr>
          <a:xfrm>
            <a:off x="1101092" y="2005870"/>
            <a:ext cx="3230011" cy="1423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extrusionOk="0">
                <a:moveTo>
                  <a:pt x="10601" y="0"/>
                </a:moveTo>
                <a:lnTo>
                  <a:pt x="5700" y="483"/>
                </a:lnTo>
                <a:cubicBezTo>
                  <a:pt x="1550" y="891"/>
                  <a:pt x="783" y="1016"/>
                  <a:pt x="703" y="1303"/>
                </a:cubicBezTo>
                <a:cubicBezTo>
                  <a:pt x="641" y="1528"/>
                  <a:pt x="659" y="2532"/>
                  <a:pt x="758" y="4275"/>
                </a:cubicBezTo>
                <a:cubicBezTo>
                  <a:pt x="840" y="5723"/>
                  <a:pt x="887" y="6986"/>
                  <a:pt x="861" y="7081"/>
                </a:cubicBezTo>
                <a:cubicBezTo>
                  <a:pt x="835" y="7176"/>
                  <a:pt x="644" y="7253"/>
                  <a:pt x="437" y="7253"/>
                </a:cubicBezTo>
                <a:cubicBezTo>
                  <a:pt x="229" y="7253"/>
                  <a:pt x="33" y="7348"/>
                  <a:pt x="2" y="7463"/>
                </a:cubicBezTo>
                <a:cubicBezTo>
                  <a:pt x="-55" y="7672"/>
                  <a:pt x="1028" y="9471"/>
                  <a:pt x="1258" y="9548"/>
                </a:cubicBezTo>
                <a:cubicBezTo>
                  <a:pt x="1325" y="9570"/>
                  <a:pt x="1450" y="9747"/>
                  <a:pt x="1534" y="9939"/>
                </a:cubicBezTo>
                <a:cubicBezTo>
                  <a:pt x="1619" y="10130"/>
                  <a:pt x="2293" y="11160"/>
                  <a:pt x="3032" y="12230"/>
                </a:cubicBezTo>
                <a:cubicBezTo>
                  <a:pt x="3771" y="13300"/>
                  <a:pt x="5510" y="15846"/>
                  <a:pt x="6895" y="17888"/>
                </a:cubicBezTo>
                <a:cubicBezTo>
                  <a:pt x="8281" y="19929"/>
                  <a:pt x="9479" y="21600"/>
                  <a:pt x="9558" y="21600"/>
                </a:cubicBezTo>
                <a:cubicBezTo>
                  <a:pt x="9637" y="21600"/>
                  <a:pt x="10189" y="21014"/>
                  <a:pt x="10784" y="20297"/>
                </a:cubicBezTo>
                <a:cubicBezTo>
                  <a:pt x="11850" y="19013"/>
                  <a:pt x="12997" y="17798"/>
                  <a:pt x="18384" y="12227"/>
                </a:cubicBezTo>
                <a:cubicBezTo>
                  <a:pt x="19401" y="11176"/>
                  <a:pt x="20341" y="10155"/>
                  <a:pt x="20475" y="9958"/>
                </a:cubicBezTo>
                <a:cubicBezTo>
                  <a:pt x="20609" y="9761"/>
                  <a:pt x="20820" y="9572"/>
                  <a:pt x="20946" y="9541"/>
                </a:cubicBezTo>
                <a:cubicBezTo>
                  <a:pt x="21071" y="9511"/>
                  <a:pt x="21231" y="9314"/>
                  <a:pt x="21299" y="9103"/>
                </a:cubicBezTo>
                <a:cubicBezTo>
                  <a:pt x="21359" y="8916"/>
                  <a:pt x="21414" y="8833"/>
                  <a:pt x="21545" y="8829"/>
                </a:cubicBezTo>
                <a:lnTo>
                  <a:pt x="21545" y="6659"/>
                </a:lnTo>
                <a:cubicBezTo>
                  <a:pt x="21463" y="6589"/>
                  <a:pt x="21402" y="6523"/>
                  <a:pt x="21403" y="6477"/>
                </a:cubicBezTo>
                <a:cubicBezTo>
                  <a:pt x="21404" y="6358"/>
                  <a:pt x="21442" y="5531"/>
                  <a:pt x="21486" y="4640"/>
                </a:cubicBezTo>
                <a:cubicBezTo>
                  <a:pt x="21531" y="3747"/>
                  <a:pt x="21528" y="2938"/>
                  <a:pt x="21482" y="2835"/>
                </a:cubicBezTo>
                <a:cubicBezTo>
                  <a:pt x="21398" y="2648"/>
                  <a:pt x="19597" y="2162"/>
                  <a:pt x="13763" y="760"/>
                </a:cubicBezTo>
                <a:lnTo>
                  <a:pt x="10601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360E918A-A5BF-98A4-B6BB-D42F6513FB39}"/>
              </a:ext>
            </a:extLst>
          </p:cNvPr>
          <p:cNvSpPr txBox="1"/>
          <p:nvPr/>
        </p:nvSpPr>
        <p:spPr>
          <a:xfrm>
            <a:off x="1227842" y="3609620"/>
            <a:ext cx="2976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Local centralized server</a:t>
            </a:r>
          </a:p>
        </p:txBody>
      </p:sp>
      <p:sp>
        <p:nvSpPr>
          <p:cNvPr id="9" name="文本框 36">
            <a:extLst>
              <a:ext uri="{FF2B5EF4-FFF2-40B4-BE49-F238E27FC236}">
                <a16:creationId xmlns:a16="http://schemas.microsoft.com/office/drawing/2014/main" id="{56D86B2E-870F-FB07-7D01-33021C72AB1D}"/>
              </a:ext>
            </a:extLst>
          </p:cNvPr>
          <p:cNvSpPr txBox="1"/>
          <p:nvPr/>
        </p:nvSpPr>
        <p:spPr>
          <a:xfrm>
            <a:off x="6350000" y="2905780"/>
            <a:ext cx="5164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Other options:</a:t>
            </a:r>
          </a:p>
          <a:p>
            <a:r>
              <a:rPr lang="en-US" sz="1400" dirty="0"/>
              <a:t>Windows Sever</a:t>
            </a:r>
          </a:p>
          <a:p>
            <a:r>
              <a:rPr lang="en-US" sz="1400" dirty="0"/>
              <a:t>Windows 10 Pro, Windows 11 Pro</a:t>
            </a:r>
          </a:p>
        </p:txBody>
      </p:sp>
    </p:spTree>
    <p:extLst>
      <p:ext uri="{BB962C8B-B14F-4D97-AF65-F5344CB8AC3E}">
        <p14:creationId xmlns:p14="http://schemas.microsoft.com/office/powerpoint/2010/main" val="6914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2AA7B-1C4B-B958-5746-AE4D7B5F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AegisSecure</a:t>
            </a:r>
            <a:r>
              <a:rPr lang="en-US" dirty="0"/>
              <a:t> Components</a:t>
            </a:r>
          </a:p>
        </p:txBody>
      </p:sp>
      <p:sp>
        <p:nvSpPr>
          <p:cNvPr id="3" name="文本框 36">
            <a:extLst>
              <a:ext uri="{FF2B5EF4-FFF2-40B4-BE49-F238E27FC236}">
                <a16:creationId xmlns:a16="http://schemas.microsoft.com/office/drawing/2014/main" id="{7077CDAA-F667-5AB2-10C3-2FD4DE4AFF6B}"/>
              </a:ext>
            </a:extLst>
          </p:cNvPr>
          <p:cNvSpPr txBox="1"/>
          <p:nvPr/>
        </p:nvSpPr>
        <p:spPr>
          <a:xfrm>
            <a:off x="5226953" y="2126584"/>
            <a:ext cx="54581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Network Encoder</a:t>
            </a:r>
          </a:p>
          <a:p>
            <a:r>
              <a:rPr lang="en-US" sz="1400" dirty="0"/>
              <a:t>1. Ethernet port</a:t>
            </a:r>
          </a:p>
          <a:p>
            <a:r>
              <a:rPr lang="en-US" sz="1400" dirty="0"/>
              <a:t>2. Database synchronization between App maintenance  and server</a:t>
            </a:r>
          </a:p>
          <a:p>
            <a:r>
              <a:rPr lang="en-US" sz="1400" dirty="0"/>
              <a:t>3. Support Windows, Linux, Android, iPhone/iPad</a:t>
            </a:r>
          </a:p>
          <a:p>
            <a:r>
              <a:rPr lang="en-US" sz="1400" dirty="0"/>
              <a:t>4. Reads/writes to MIFARE Credentials</a:t>
            </a:r>
          </a:p>
        </p:txBody>
      </p:sp>
      <p:pic>
        <p:nvPicPr>
          <p:cNvPr id="5" name="Picture 4" descr="A black square object with a logo on it">
            <a:extLst>
              <a:ext uri="{FF2B5EF4-FFF2-40B4-BE49-F238E27FC236}">
                <a16:creationId xmlns:a16="http://schemas.microsoft.com/office/drawing/2014/main" id="{40386342-63DD-103A-E4A6-3174F94E8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3" b="27015"/>
          <a:stretch/>
        </p:blipFill>
        <p:spPr>
          <a:xfrm>
            <a:off x="1695450" y="2126584"/>
            <a:ext cx="2969644" cy="1591401"/>
          </a:xfrm>
          <a:prstGeom prst="rect">
            <a:avLst/>
          </a:prstGeom>
        </p:spPr>
      </p:pic>
      <p:sp>
        <p:nvSpPr>
          <p:cNvPr id="6" name="文本框 36">
            <a:extLst>
              <a:ext uri="{FF2B5EF4-FFF2-40B4-BE49-F238E27FC236}">
                <a16:creationId xmlns:a16="http://schemas.microsoft.com/office/drawing/2014/main" id="{E8633676-75CD-62F4-D023-EE06BF4B87D6}"/>
              </a:ext>
            </a:extLst>
          </p:cNvPr>
          <p:cNvSpPr txBox="1"/>
          <p:nvPr/>
        </p:nvSpPr>
        <p:spPr>
          <a:xfrm>
            <a:off x="5226953" y="4614420"/>
            <a:ext cx="66184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GW7 Gateway </a:t>
            </a:r>
          </a:p>
          <a:p>
            <a:r>
              <a:rPr lang="en-US" sz="1400" dirty="0"/>
              <a:t>1. Supports BLE door lock</a:t>
            </a:r>
          </a:p>
          <a:p>
            <a:r>
              <a:rPr lang="en-US" sz="1400" dirty="0"/>
              <a:t>2. Supports 915 door lock</a:t>
            </a:r>
          </a:p>
          <a:p>
            <a:r>
              <a:rPr lang="en-US" sz="1400" dirty="0"/>
              <a:t>3. Supports – 200 feet line of sight</a:t>
            </a:r>
          </a:p>
          <a:p>
            <a:r>
              <a:rPr lang="en-US" sz="1400" dirty="0"/>
              <a:t>4. Supports 12 channels to extend physical isolation between channels.</a:t>
            </a:r>
          </a:p>
          <a:p>
            <a:r>
              <a:rPr lang="en-US" sz="1400" dirty="0"/>
              <a:t>5. Frequency range: 915MHz, 2.4GHz</a:t>
            </a:r>
          </a:p>
          <a:p>
            <a:r>
              <a:rPr lang="en-US" sz="1400" dirty="0"/>
              <a:t>6. Supports up to 48 slave devices</a:t>
            </a:r>
          </a:p>
        </p:txBody>
      </p:sp>
      <p:pic>
        <p:nvPicPr>
          <p:cNvPr id="8" name="图片 12" descr="图片 12">
            <a:extLst>
              <a:ext uri="{FF2B5EF4-FFF2-40B4-BE49-F238E27FC236}">
                <a16:creationId xmlns:a16="http://schemas.microsoft.com/office/drawing/2014/main" id="{9A5A6271-3C0D-959E-FA55-A6868680AA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13168" t="9774" r="9670" b="11624"/>
          <a:stretch>
            <a:fillRect/>
          </a:stretch>
        </p:blipFill>
        <p:spPr>
          <a:xfrm>
            <a:off x="2374460" y="4344591"/>
            <a:ext cx="2020867" cy="154395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99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57FE2-73B2-087B-3642-BC08655E1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0506CF-8FA1-0460-B062-824B8C13B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Cylindrical Locks – CE/CEC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AE84AC-368B-E2FF-98AB-D27FB2207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359" r="860" b="17948"/>
          <a:stretch/>
        </p:blipFill>
        <p:spPr>
          <a:xfrm>
            <a:off x="1551486" y="1825625"/>
            <a:ext cx="9089027" cy="4351338"/>
          </a:xfrm>
          <a:prstGeom prst="rect">
            <a:avLst/>
          </a:prstGeom>
        </p:spPr>
      </p:pic>
      <p:pic>
        <p:nvPicPr>
          <p:cNvPr id="10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E40548F3-BD5D-BA2B-D2A5-280AC6395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23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6AE18-DA58-6565-0BE0-7C6BB83FD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7F98C2-F513-495B-C20C-524011A9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Cylindrical Locks – CD/CDC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D6BE82-58C3-A45C-C3D2-6E817473E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391" y="1825625"/>
            <a:ext cx="8065218" cy="4351338"/>
          </a:xfrm>
          <a:prstGeom prst="rect">
            <a:avLst/>
          </a:prstGeom>
        </p:spPr>
      </p:pic>
      <p:pic>
        <p:nvPicPr>
          <p:cNvPr id="8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D318D6F1-8031-3023-7E94-1BF5B6B7F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3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B905B-B1DE-0F52-274B-776AD87E9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86370E-A626-89DA-C0F4-766C4E66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2 Cylindrical Locks – CSRC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9460B6-D614-BF2A-F761-21965F353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1161" y="1825625"/>
            <a:ext cx="6929677" cy="4351338"/>
          </a:xfrm>
          <a:prstGeom prst="rect">
            <a:avLst/>
          </a:prstGeom>
        </p:spPr>
      </p:pic>
      <p:pic>
        <p:nvPicPr>
          <p:cNvPr id="8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46CC5CE3-F805-73E0-BEAE-6AF81BF14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91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BE1C-8804-0A17-99EF-FA1DB525A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6FC4D8-5A88-9123-98CE-A16635AD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Mortise Locks – MSE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73977F-6B6F-BA7F-A17C-95730BECA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532" y="1825625"/>
            <a:ext cx="7304935" cy="4351338"/>
          </a:xfrm>
        </p:spPr>
      </p:pic>
      <p:pic>
        <p:nvPicPr>
          <p:cNvPr id="7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4B8DA7CA-446B-09F0-E85C-2D112CA2C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9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5C952-51CC-00EF-196F-D4454E7C6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ED82B9-E1B8-567D-49D0-7BC4F4500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Mortise Locks – 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0D9F85-5C5D-7D3C-7513-BFC0B0AF5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532" y="1825625"/>
            <a:ext cx="7304935" cy="4351338"/>
          </a:xfrm>
        </p:spPr>
      </p:pic>
      <p:pic>
        <p:nvPicPr>
          <p:cNvPr id="2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B37D789F-D3D5-28ED-3912-56D73C1A1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7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24C24-1C90-BC25-EE68-0711160CE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46A7-DB7B-9073-90D9-CDEE2984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Door Closers – TDC40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A6368A-C5F2-BFAA-72D2-D2BE377F5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26108"/>
            <a:ext cx="6896460" cy="4351338"/>
          </a:xfrm>
        </p:spPr>
      </p:pic>
      <p:pic>
        <p:nvPicPr>
          <p:cNvPr id="6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2F7BBFE7-CFBC-0152-BAC3-4C414528C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9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AC871-7622-8972-F50F-37C34B5D7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7FE0A-3244-9A7A-D707-B5B98776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Grade Door Closers – TDC85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055925-C9A3-F086-BD8E-D89A0A933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275" y="1825625"/>
            <a:ext cx="6603449" cy="4351338"/>
          </a:xfrm>
        </p:spPr>
      </p:pic>
      <p:pic>
        <p:nvPicPr>
          <p:cNvPr id="6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F3FF944F-EA16-75DD-3DA5-663BD3ADA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8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5BDE4-68A5-D41B-1F9A-DFEB77A5D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3FE4-838F-A571-109B-647AB9095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Exit Devices - 1000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DBDD24-3B3F-7A19-B555-003645434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45650"/>
            <a:ext cx="10515600" cy="3111288"/>
          </a:xfrm>
        </p:spPr>
      </p:pic>
      <p:pic>
        <p:nvPicPr>
          <p:cNvPr id="6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1F92C5F3-FB53-47E5-0782-FB48521B4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3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4938"/>
            <a:ext cx="9613900" cy="10810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TownSteel Product Tree</a:t>
            </a:r>
          </a:p>
        </p:txBody>
      </p:sp>
      <p:pic>
        <p:nvPicPr>
          <p:cNvPr id="5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C5F4712B-665B-B3A3-C36F-2B3BF386B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A214A8-037F-5D76-3DC1-814CF7E20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3748"/>
            <a:ext cx="10766815" cy="51885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87B31-7367-C5C5-4D1A-6A9421955FB1}"/>
              </a:ext>
            </a:extLst>
          </p:cNvPr>
          <p:cNvSpPr txBox="1"/>
          <p:nvPr/>
        </p:nvSpPr>
        <p:spPr>
          <a:xfrm>
            <a:off x="150725" y="4170066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highlight>
                  <a:srgbClr val="CF2A1B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Mortise Lock</a:t>
            </a:r>
            <a:endParaRPr lang="es-MX" sz="1000" b="1" dirty="0">
              <a:highlight>
                <a:srgbClr val="CF2A1B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B19BCC-1F8F-EF06-29BC-445843E8D33B}"/>
              </a:ext>
            </a:extLst>
          </p:cNvPr>
          <p:cNvSpPr/>
          <p:nvPr/>
        </p:nvSpPr>
        <p:spPr>
          <a:xfrm>
            <a:off x="924448" y="4149969"/>
            <a:ext cx="251209" cy="301451"/>
          </a:xfrm>
          <a:prstGeom prst="rect">
            <a:avLst/>
          </a:prstGeom>
          <a:solidFill>
            <a:srgbClr val="CF2A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AD0B7B-3413-1D49-ABE8-E58650C5235B}"/>
              </a:ext>
            </a:extLst>
          </p:cNvPr>
          <p:cNvSpPr/>
          <p:nvPr/>
        </p:nvSpPr>
        <p:spPr>
          <a:xfrm>
            <a:off x="3185327" y="973748"/>
            <a:ext cx="1909187" cy="518850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15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37FCA-C46B-0787-62F7-7416CF7C5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F387-16A8-DBC9-4225-216C4D86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Exit Devices - 9700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8CB31D-474F-D90E-0F82-BF7C1971F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875" y="1825625"/>
            <a:ext cx="9998250" cy="4351338"/>
          </a:xfrm>
        </p:spPr>
      </p:pic>
      <p:pic>
        <p:nvPicPr>
          <p:cNvPr id="6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FA544FE4-33A1-AB99-0BB7-26EA0BFA1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9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9BDEE-DDCC-61CA-550D-FBE302FC4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19B94-6C86-42F7-3778-81403270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1 Exit Devices - 8900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74F722-32B2-9DC4-FCAF-4F4A1C809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668" y="1825625"/>
            <a:ext cx="7958664" cy="4351338"/>
          </a:xfrm>
        </p:spPr>
      </p:pic>
      <p:pic>
        <p:nvPicPr>
          <p:cNvPr id="6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26B6688F-B61C-E324-7F08-0EFB95326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4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MIFARE RFID Keycards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87" t="3349" r="77169" b="9570"/>
          <a:stretch/>
        </p:blipFill>
        <p:spPr>
          <a:xfrm>
            <a:off x="885704" y="3740495"/>
            <a:ext cx="1073211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1237" t="21053" r="3343" b="18421"/>
          <a:stretch/>
        </p:blipFill>
        <p:spPr>
          <a:xfrm>
            <a:off x="2908119" y="5202543"/>
            <a:ext cx="1317143" cy="13383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96101" y="2571750"/>
            <a:ext cx="51244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MIFARE</a:t>
            </a:r>
            <a:r>
              <a:rPr lang="en-US" sz="1700" baseline="30000" dirty="0"/>
              <a:t>®</a:t>
            </a:r>
            <a:r>
              <a:rPr lang="en-US" sz="1700" dirty="0"/>
              <a:t> MF1ICS50 ISO/IEC 14443 Type-A.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Operating frequency: 13.56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transfer: 106 </a:t>
            </a:r>
            <a:r>
              <a:rPr lang="en-US" sz="1700" dirty="0" err="1"/>
              <a:t>kbit</a:t>
            </a:r>
            <a:r>
              <a:rPr lang="en-US" sz="1700" dirty="0"/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integrity: 16-Bit CRC, parity, bit coding, bit 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1 kB and 4 kB, organized in 16 sectors with 4 blocks of 16 bytes each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Data retention of 10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Write endurance 100.000 - 200.000 cycles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773" t="8134" r="16456" b="3629"/>
          <a:stretch/>
        </p:blipFill>
        <p:spPr>
          <a:xfrm>
            <a:off x="5174466" y="4225028"/>
            <a:ext cx="1401417" cy="2315817"/>
          </a:xfrm>
          <a:prstGeom prst="rect">
            <a:avLst/>
          </a:prstGeom>
        </p:spPr>
      </p:pic>
      <p:pic>
        <p:nvPicPr>
          <p:cNvPr id="5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D71BE876-D636-52EA-045A-BAE32061E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card&#10;&#10;Description automatically generated">
            <a:extLst>
              <a:ext uri="{FF2B5EF4-FFF2-40B4-BE49-F238E27FC236}">
                <a16:creationId xmlns:a16="http://schemas.microsoft.com/office/drawing/2014/main" id="{C2ADBE18-2C34-E5CD-96AA-EE680F108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852" y="1916458"/>
            <a:ext cx="2626613" cy="1824037"/>
          </a:xfrm>
          <a:prstGeom prst="rect">
            <a:avLst/>
          </a:prstGeom>
        </p:spPr>
      </p:pic>
      <p:pic>
        <p:nvPicPr>
          <p:cNvPr id="11" name="Picture 10" descr="A blue wristband with white text&#10;&#10;Description automatically generated">
            <a:extLst>
              <a:ext uri="{FF2B5EF4-FFF2-40B4-BE49-F238E27FC236}">
                <a16:creationId xmlns:a16="http://schemas.microsoft.com/office/drawing/2014/main" id="{9357B04F-F8F6-DA59-DCF5-9960F44800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7196" y="2184400"/>
            <a:ext cx="2577898" cy="15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4000 Series –Touch pad</a:t>
            </a:r>
          </a:p>
        </p:txBody>
      </p:sp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175EA1B1-2C6C-B3FA-4FBC-4731B3664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82CDF6E-41AE-5048-1071-429F11744BA4}"/>
              </a:ext>
            </a:extLst>
          </p:cNvPr>
          <p:cNvSpPr txBox="1">
            <a:spLocks/>
          </p:cNvSpPr>
          <p:nvPr/>
        </p:nvSpPr>
        <p:spPr>
          <a:xfrm>
            <a:off x="6491288" y="2143125"/>
            <a:ext cx="5700712" cy="3776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1 master code, 447 user codes/keycards, 1 passage mode keycard or pin code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12-key illuminated touch pad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Lab tested two-year battery life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Non-volatile memory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Weather resistant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-32 F to 145 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Passage mode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Programmable at keypad only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Recommended 1-10 locks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https://townsteel.com/wp-content/uploads/2021/08/e-Genius-4000-e-Genius-5000BLE-e-Genius-5000RF-e-Genius-6000-front-e1638482059992.png">
            <a:extLst>
              <a:ext uri="{FF2B5EF4-FFF2-40B4-BE49-F238E27FC236}">
                <a16:creationId xmlns:a16="http://schemas.microsoft.com/office/drawing/2014/main" id="{C0B02C17-3A09-D4B4-A32F-1DDA4EC0E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2" t="4105" r="35677" b="54078"/>
          <a:stretch/>
        </p:blipFill>
        <p:spPr bwMode="auto">
          <a:xfrm>
            <a:off x="1527350" y="2103437"/>
            <a:ext cx="3737986" cy="342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4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4938"/>
            <a:ext cx="9613900" cy="10810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TownSteel Product Tree</a:t>
            </a:r>
          </a:p>
        </p:txBody>
      </p:sp>
      <p:pic>
        <p:nvPicPr>
          <p:cNvPr id="5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C5F4712B-665B-B3A3-C36F-2B3BF386B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A214A8-037F-5D76-3DC1-814CF7E20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3748"/>
            <a:ext cx="10766815" cy="5188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DA575E-DC4A-180A-D124-D467214089A6}"/>
              </a:ext>
            </a:extLst>
          </p:cNvPr>
          <p:cNvSpPr txBox="1"/>
          <p:nvPr/>
        </p:nvSpPr>
        <p:spPr>
          <a:xfrm>
            <a:off x="150725" y="4170066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highlight>
                  <a:srgbClr val="CF2A1B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Mortise Lock</a:t>
            </a:r>
            <a:endParaRPr lang="es-MX" sz="1000" b="1" dirty="0">
              <a:highlight>
                <a:srgbClr val="CF2A1B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BDCEAC-D036-F04E-14D8-DC005D467362}"/>
              </a:ext>
            </a:extLst>
          </p:cNvPr>
          <p:cNvSpPr/>
          <p:nvPr/>
        </p:nvSpPr>
        <p:spPr>
          <a:xfrm>
            <a:off x="924448" y="4149969"/>
            <a:ext cx="251209" cy="301451"/>
          </a:xfrm>
          <a:prstGeom prst="rect">
            <a:avLst/>
          </a:prstGeom>
          <a:solidFill>
            <a:srgbClr val="CF2A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193569-66E5-A0C1-B720-9037616C3C08}"/>
              </a:ext>
            </a:extLst>
          </p:cNvPr>
          <p:cNvSpPr/>
          <p:nvPr/>
        </p:nvSpPr>
        <p:spPr>
          <a:xfrm>
            <a:off x="5074418" y="973748"/>
            <a:ext cx="1919235" cy="518850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76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8" y="927100"/>
            <a:ext cx="6407572" cy="5767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23824" y="95247"/>
            <a:ext cx="805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5000BLE Series – Mobile App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0989A68-B09B-D71F-8EE2-861F8A2FD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986" y="1507945"/>
            <a:ext cx="3240708" cy="4605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087FCF33-42D9-030A-3D39-35FE29797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6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7" y="2598120"/>
            <a:ext cx="2114360" cy="3410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61" y="2598120"/>
            <a:ext cx="1918526" cy="3410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41" y="2597793"/>
            <a:ext cx="1918526" cy="3410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021" y="2597793"/>
            <a:ext cx="1918526" cy="341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01" y="2597793"/>
            <a:ext cx="1918526" cy="3410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5000 Series – BLE Mobile App</a:t>
            </a:r>
          </a:p>
        </p:txBody>
      </p:sp>
      <p:pic>
        <p:nvPicPr>
          <p:cNvPr id="3" name="Picture 2" descr="https://townsteel.com/wp-content/uploads/2021/11/logo-white-2-1536x344.png">
            <a:extLst>
              <a:ext uri="{FF2B5EF4-FFF2-40B4-BE49-F238E27FC236}">
                <a16:creationId xmlns:a16="http://schemas.microsoft.com/office/drawing/2014/main" id="{175EA1B1-2C6C-B3FA-4FBC-4731B3664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/>
          <a:stretch/>
        </p:blipFill>
        <p:spPr bwMode="auto">
          <a:xfrm>
            <a:off x="10766815" y="0"/>
            <a:ext cx="1425185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63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73"/>
</p:tagLst>
</file>

<file path=ppt/theme/theme1.xml><?xml version="1.0" encoding="utf-8"?>
<a:theme xmlns:a="http://schemas.openxmlformats.org/drawingml/2006/main" name="TownSteel Theme">
  <a:themeElements>
    <a:clrScheme name="TownSteel Colors">
      <a:dk1>
        <a:sysClr val="windowText" lastClr="000000"/>
      </a:dk1>
      <a:lt1>
        <a:sysClr val="window" lastClr="FFFFFF"/>
      </a:lt1>
      <a:dk2>
        <a:srgbClr val="901D13"/>
      </a:dk2>
      <a:lt2>
        <a:srgbClr val="FFFFFF"/>
      </a:lt2>
      <a:accent1>
        <a:srgbClr val="420702"/>
      </a:accent1>
      <a:accent2>
        <a:srgbClr val="DB2C1D"/>
      </a:accent2>
      <a:accent3>
        <a:srgbClr val="7E8F21"/>
      </a:accent3>
      <a:accent4>
        <a:srgbClr val="04458F"/>
      </a:accent4>
      <a:accent5>
        <a:srgbClr val="052242"/>
      </a:accent5>
      <a:accent6>
        <a:srgbClr val="138F4A"/>
      </a:accent6>
      <a:hlink>
        <a:srgbClr val="DB2C1D"/>
      </a:hlink>
      <a:folHlink>
        <a:srgbClr val="DB695E"/>
      </a:folHlink>
    </a:clrScheme>
    <a:fontScheme name="TownSteel Fonts">
      <a:majorFont>
        <a:latin typeface="Montserrat Medium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wnSteel Theme" id="{D28F6146-1235-41A8-8312-883B8207ED39}" vid="{6D4E6B53-74D5-44E2-BE9D-110A5D6DEA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TownSteel Theme</Template>
  <TotalTime>63726</TotalTime>
  <Words>1859</Words>
  <Application>Microsoft Office PowerPoint</Application>
  <PresentationFormat>Widescreen</PresentationFormat>
  <Paragraphs>283</Paragraphs>
  <Slides>41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Montserrat Medium</vt:lpstr>
      <vt:lpstr>Open Sans</vt:lpstr>
      <vt:lpstr>Verdana</vt:lpstr>
      <vt:lpstr>TownSteel Theme</vt:lpstr>
      <vt:lpstr>Image</vt:lpstr>
      <vt:lpstr>TownSteel Product Introduction</vt:lpstr>
      <vt:lpstr>TownSteel Product Tree</vt:lpstr>
      <vt:lpstr>2000 Series – Metal Keypad</vt:lpstr>
      <vt:lpstr>TownSteel Product Tree</vt:lpstr>
      <vt:lpstr>MIFARE RFID Keycards</vt:lpstr>
      <vt:lpstr>4000 Series –Touch pad</vt:lpstr>
      <vt:lpstr>TownSteel Product Tree</vt:lpstr>
      <vt:lpstr>PowerPoint Presentation</vt:lpstr>
      <vt:lpstr>5000 Series – BLE Mobile App</vt:lpstr>
      <vt:lpstr>TownSteel Product Tree</vt:lpstr>
      <vt:lpstr>PowerPoint Presentation</vt:lpstr>
      <vt:lpstr>Wi-Fi Gateway </vt:lpstr>
      <vt:lpstr>TownSteel Product Tree</vt:lpstr>
      <vt:lpstr>Maxx Access Management  System</vt:lpstr>
      <vt:lpstr>MIFARE RFID Keycards</vt:lpstr>
      <vt:lpstr>AegisSecure</vt:lpstr>
      <vt:lpstr>AegisSecure  Multi-Housing</vt:lpstr>
      <vt:lpstr>System Deployment Framework</vt:lpstr>
      <vt:lpstr>Wireless online door lock  KONTOS 7000</vt:lpstr>
      <vt:lpstr>e-Elite Cylindrical Lock</vt:lpstr>
      <vt:lpstr>e-Genius Interconnected  Lock</vt:lpstr>
      <vt:lpstr>e-Cronus Mortise Lock</vt:lpstr>
      <vt:lpstr>e-Kontos 2000 Mortise Lock</vt:lpstr>
      <vt:lpstr>e-Smart Digital Deadbolt  Lock</vt:lpstr>
      <vt:lpstr>e-Kestros 2000 Exit Device Trim</vt:lpstr>
      <vt:lpstr>e-Kestros Exit Device Trim</vt:lpstr>
      <vt:lpstr>XMRX-A 2000 Ligature Resistant</vt:lpstr>
      <vt:lpstr>TS RD-5000 Wall Reader</vt:lpstr>
      <vt:lpstr>6000 Series Accessories</vt:lpstr>
      <vt:lpstr>AegisSecure Server</vt:lpstr>
      <vt:lpstr>AegisSecure Components</vt:lpstr>
      <vt:lpstr>Grade 1 Cylindrical Locks – CE/CEC</vt:lpstr>
      <vt:lpstr>Grade 1 Cylindrical Locks – CD/CDC</vt:lpstr>
      <vt:lpstr>Grade 2 Cylindrical Locks – CSRC</vt:lpstr>
      <vt:lpstr>Grade 1 Mortise Locks – MSE</vt:lpstr>
      <vt:lpstr>Grade 1 Mortise Locks – MS</vt:lpstr>
      <vt:lpstr>Grade 1 Door Closers – TDC40 </vt:lpstr>
      <vt:lpstr>Commercial Grade Door Closers – TDC85</vt:lpstr>
      <vt:lpstr>Grade 1 Exit Devices - 1000</vt:lpstr>
      <vt:lpstr>Grade 1 Exit Devices - 9700</vt:lpstr>
      <vt:lpstr>Grade 1 Exit Devices - 8900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name</dc:title>
  <dc:creator>Luis Ramos</dc:creator>
  <cp:lastModifiedBy>Luis Ramos</cp:lastModifiedBy>
  <cp:revision>115</cp:revision>
  <dcterms:created xsi:type="dcterms:W3CDTF">2014-04-17T23:07:25Z</dcterms:created>
  <dcterms:modified xsi:type="dcterms:W3CDTF">2024-06-21T15:17:46Z</dcterms:modified>
</cp:coreProperties>
</file>